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handoutMasterIdLst>
    <p:handoutMasterId r:id="rId32"/>
  </p:handoutMasterIdLst>
  <p:sldIdLst>
    <p:sldId id="256" r:id="rId2"/>
    <p:sldId id="307" r:id="rId3"/>
    <p:sldId id="318" r:id="rId4"/>
    <p:sldId id="319" r:id="rId5"/>
    <p:sldId id="324" r:id="rId6"/>
    <p:sldId id="321" r:id="rId7"/>
    <p:sldId id="327" r:id="rId8"/>
    <p:sldId id="328" r:id="rId9"/>
    <p:sldId id="329" r:id="rId10"/>
    <p:sldId id="323" r:id="rId11"/>
    <p:sldId id="325" r:id="rId12"/>
    <p:sldId id="330" r:id="rId13"/>
    <p:sldId id="326" r:id="rId14"/>
    <p:sldId id="331" r:id="rId15"/>
    <p:sldId id="333" r:id="rId16"/>
    <p:sldId id="334" r:id="rId17"/>
    <p:sldId id="332" r:id="rId18"/>
    <p:sldId id="336" r:id="rId19"/>
    <p:sldId id="337" r:id="rId20"/>
    <p:sldId id="308" r:id="rId21"/>
    <p:sldId id="309" r:id="rId22"/>
    <p:sldId id="310" r:id="rId23"/>
    <p:sldId id="311" r:id="rId24"/>
    <p:sldId id="312" r:id="rId25"/>
    <p:sldId id="313" r:id="rId26"/>
    <p:sldId id="335" r:id="rId27"/>
    <p:sldId id="293" r:id="rId28"/>
    <p:sldId id="314" r:id="rId29"/>
    <p:sldId id="306" r:id="rId30"/>
  </p:sldIdLst>
  <p:sldSz cx="12192000" cy="6858000"/>
  <p:notesSz cx="7315200" cy="96012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1F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FCA41B-7398-400B-83DC-FDE8722EB923}" v="79" dt="2020-02-09T01:28:39.6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78" autoAdjust="0"/>
    <p:restoredTop sz="84746" autoAdjust="0"/>
  </p:normalViewPr>
  <p:slideViewPr>
    <p:cSldViewPr snapToGrid="0">
      <p:cViewPr varScale="1">
        <p:scale>
          <a:sx n="94" d="100"/>
          <a:sy n="94" d="100"/>
        </p:scale>
        <p:origin x="1458" y="78"/>
      </p:cViewPr>
      <p:guideLst/>
    </p:cSldViewPr>
  </p:slideViewPr>
  <p:outlineViewPr>
    <p:cViewPr>
      <p:scale>
        <a:sx n="33" d="100"/>
        <a:sy n="33" d="100"/>
      </p:scale>
      <p:origin x="0" y="-886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lipe Augusto Pereira de Figueiredo" userId="e1771b70d906f94b" providerId="Windows Live" clId="Web-{B3FCA41B-7398-400B-83DC-FDE8722EB923}"/>
    <pc:docChg chg="modSld">
      <pc:chgData name="Felipe Augusto Pereira de Figueiredo" userId="e1771b70d906f94b" providerId="Windows Live" clId="Web-{B3FCA41B-7398-400B-83DC-FDE8722EB923}" dt="2020-02-09T01:40:38.055" v="257"/>
      <pc:docMkLst>
        <pc:docMk/>
      </pc:docMkLst>
      <pc:sldChg chg="modSp modNotes">
        <pc:chgData name="Felipe Augusto Pereira de Figueiredo" userId="e1771b70d906f94b" providerId="Windows Live" clId="Web-{B3FCA41B-7398-400B-83DC-FDE8722EB923}" dt="2020-02-09T01:26:20.191" v="45"/>
        <pc:sldMkLst>
          <pc:docMk/>
          <pc:sldMk cId="636059476" sldId="259"/>
        </pc:sldMkLst>
        <pc:spChg chg="mod">
          <ac:chgData name="Felipe Augusto Pereira de Figueiredo" userId="e1771b70d906f94b" providerId="Windows Live" clId="Web-{B3FCA41B-7398-400B-83DC-FDE8722EB923}" dt="2020-02-09T01:22:23.081" v="18" actId="1076"/>
          <ac:spMkLst>
            <pc:docMk/>
            <pc:sldMk cId="636059476" sldId="259"/>
            <ac:spMk id="3" creationId="{979D29AC-E01B-406F-AC75-55866B75A7CC}"/>
          </ac:spMkLst>
        </pc:spChg>
      </pc:sldChg>
      <pc:sldChg chg="modNotes">
        <pc:chgData name="Felipe Augusto Pereira de Figueiredo" userId="e1771b70d906f94b" providerId="Windows Live" clId="Web-{B3FCA41B-7398-400B-83DC-FDE8722EB923}" dt="2020-02-09T01:21:46.721" v="16"/>
        <pc:sldMkLst>
          <pc:docMk/>
          <pc:sldMk cId="248504461" sldId="267"/>
        </pc:sldMkLst>
      </pc:sldChg>
      <pc:sldChg chg="modSp modNotes">
        <pc:chgData name="Felipe Augusto Pereira de Figueiredo" userId="e1771b70d906f94b" providerId="Windows Live" clId="Web-{B3FCA41B-7398-400B-83DC-FDE8722EB923}" dt="2020-02-09T01:40:38.055" v="257"/>
        <pc:sldMkLst>
          <pc:docMk/>
          <pc:sldMk cId="2076219387" sldId="277"/>
        </pc:sldMkLst>
        <pc:spChg chg="mod">
          <ac:chgData name="Felipe Augusto Pereira de Figueiredo" userId="e1771b70d906f94b" providerId="Windows Live" clId="Web-{B3FCA41B-7398-400B-83DC-FDE8722EB923}" dt="2020-02-09T01:28:39.664" v="120" actId="14100"/>
          <ac:spMkLst>
            <pc:docMk/>
            <pc:sldMk cId="2076219387" sldId="277"/>
            <ac:spMk id="3" creationId="{5E0262E2-3A0F-4805-BCCB-6745237D1574}"/>
          </ac:spMkLst>
        </pc:spChg>
      </pc:sldChg>
    </pc:docChg>
  </pc:docChgLst>
  <pc:docChgLst>
    <pc:chgData name="Felipe Augusto Pereira de Figueiredo" userId="e1771b70d906f94b" providerId="Windows Live" clId="Web-{1FA475AF-6444-47C2-89B1-9776BABC0E66}"/>
    <pc:docChg chg="modSld">
      <pc:chgData name="Felipe Augusto Pereira de Figueiredo" userId="e1771b70d906f94b" providerId="Windows Live" clId="Web-{1FA475AF-6444-47C2-89B1-9776BABC0E66}" dt="2020-02-09T18:53:52.767" v="85"/>
      <pc:docMkLst>
        <pc:docMk/>
      </pc:docMkLst>
      <pc:sldChg chg="modNotes">
        <pc:chgData name="Felipe Augusto Pereira de Figueiredo" userId="e1771b70d906f94b" providerId="Windows Live" clId="Web-{1FA475AF-6444-47C2-89B1-9776BABC0E66}" dt="2020-02-09T18:53:52.767" v="85"/>
        <pc:sldMkLst>
          <pc:docMk/>
          <pc:sldMk cId="248504461" sldId="26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69922" cy="480722"/>
          </a:xfrm>
          <a:prstGeom prst="rect">
            <a:avLst/>
          </a:prstGeom>
        </p:spPr>
        <p:txBody>
          <a:bodyPr vert="horz" lIns="168634" tIns="84317" rIns="168634" bIns="84317" rtlCol="0"/>
          <a:lstStyle>
            <a:lvl1pPr algn="l">
              <a:defRPr sz="2200"/>
            </a:lvl1pPr>
          </a:lstStyle>
          <a:p>
            <a:endParaRPr lang="nl-BE"/>
          </a:p>
        </p:txBody>
      </p:sp>
      <p:sp>
        <p:nvSpPr>
          <p:cNvPr id="3" name="Date Placeholder 2"/>
          <p:cNvSpPr>
            <a:spLocks noGrp="1"/>
          </p:cNvSpPr>
          <p:nvPr>
            <p:ph type="dt" sz="quarter" idx="1"/>
          </p:nvPr>
        </p:nvSpPr>
        <p:spPr>
          <a:xfrm>
            <a:off x="4143589" y="0"/>
            <a:ext cx="3169922" cy="480722"/>
          </a:xfrm>
          <a:prstGeom prst="rect">
            <a:avLst/>
          </a:prstGeom>
        </p:spPr>
        <p:txBody>
          <a:bodyPr vert="horz" lIns="168634" tIns="84317" rIns="168634" bIns="84317" rtlCol="0"/>
          <a:lstStyle>
            <a:lvl1pPr algn="r">
              <a:defRPr sz="2200"/>
            </a:lvl1pPr>
          </a:lstStyle>
          <a:p>
            <a:fld id="{144F1436-6906-4D93-B7A2-786C327BFA14}" type="datetimeFigureOut">
              <a:rPr lang="nl-BE" smtClean="0"/>
              <a:t>22/02/2024</a:t>
            </a:fld>
            <a:endParaRPr lang="nl-BE"/>
          </a:p>
        </p:txBody>
      </p:sp>
      <p:sp>
        <p:nvSpPr>
          <p:cNvPr id="4" name="Footer Placeholder 3"/>
          <p:cNvSpPr>
            <a:spLocks noGrp="1"/>
          </p:cNvSpPr>
          <p:nvPr>
            <p:ph type="ftr" sz="quarter" idx="2"/>
          </p:nvPr>
        </p:nvSpPr>
        <p:spPr>
          <a:xfrm>
            <a:off x="1" y="9120488"/>
            <a:ext cx="3169922" cy="480718"/>
          </a:xfrm>
          <a:prstGeom prst="rect">
            <a:avLst/>
          </a:prstGeom>
        </p:spPr>
        <p:txBody>
          <a:bodyPr vert="horz" lIns="168634" tIns="84317" rIns="168634" bIns="84317" rtlCol="0" anchor="b"/>
          <a:lstStyle>
            <a:lvl1pPr algn="l">
              <a:defRPr sz="2200"/>
            </a:lvl1pPr>
          </a:lstStyle>
          <a:p>
            <a:endParaRPr lang="nl-BE"/>
          </a:p>
        </p:txBody>
      </p:sp>
      <p:sp>
        <p:nvSpPr>
          <p:cNvPr id="5" name="Slide Number Placeholder 4"/>
          <p:cNvSpPr>
            <a:spLocks noGrp="1"/>
          </p:cNvSpPr>
          <p:nvPr>
            <p:ph type="sldNum" sz="quarter" idx="3"/>
          </p:nvPr>
        </p:nvSpPr>
        <p:spPr>
          <a:xfrm>
            <a:off x="4143589" y="9120488"/>
            <a:ext cx="3169922" cy="480718"/>
          </a:xfrm>
          <a:prstGeom prst="rect">
            <a:avLst/>
          </a:prstGeom>
        </p:spPr>
        <p:txBody>
          <a:bodyPr vert="horz" lIns="168634" tIns="84317" rIns="168634" bIns="84317" rtlCol="0" anchor="b"/>
          <a:lstStyle>
            <a:lvl1pPr algn="r">
              <a:defRPr sz="2200"/>
            </a:lvl1pPr>
          </a:lstStyle>
          <a:p>
            <a:fld id="{F7E56D9B-79AD-444A-AFED-DEC23408F8B4}" type="slidenum">
              <a:rPr lang="nl-BE" smtClean="0"/>
              <a:t>‹nº›</a:t>
            </a:fld>
            <a:endParaRPr lang="nl-BE"/>
          </a:p>
        </p:txBody>
      </p:sp>
    </p:spTree>
    <p:extLst>
      <p:ext uri="{BB962C8B-B14F-4D97-AF65-F5344CB8AC3E}">
        <p14:creationId xmlns:p14="http://schemas.microsoft.com/office/powerpoint/2010/main" val="316353311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jpe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5" y="1"/>
            <a:ext cx="3169922" cy="1903121"/>
          </a:xfrm>
          <a:prstGeom prst="rect">
            <a:avLst/>
          </a:prstGeom>
        </p:spPr>
        <p:txBody>
          <a:bodyPr vert="horz" lIns="168634" tIns="84317" rIns="168634" bIns="84317" rtlCol="0"/>
          <a:lstStyle>
            <a:lvl1pPr algn="l">
              <a:defRPr sz="2200"/>
            </a:lvl1pPr>
          </a:lstStyle>
          <a:p>
            <a:endParaRPr lang="pt-BR"/>
          </a:p>
        </p:txBody>
      </p:sp>
      <p:sp>
        <p:nvSpPr>
          <p:cNvPr id="3" name="Espaço Reservado para Data 2"/>
          <p:cNvSpPr>
            <a:spLocks noGrp="1"/>
          </p:cNvSpPr>
          <p:nvPr>
            <p:ph type="dt" idx="1"/>
          </p:nvPr>
        </p:nvSpPr>
        <p:spPr>
          <a:xfrm>
            <a:off x="4143592" y="1"/>
            <a:ext cx="3169922" cy="1903121"/>
          </a:xfrm>
          <a:prstGeom prst="rect">
            <a:avLst/>
          </a:prstGeom>
        </p:spPr>
        <p:txBody>
          <a:bodyPr vert="horz" lIns="168634" tIns="84317" rIns="168634" bIns="84317" rtlCol="0"/>
          <a:lstStyle>
            <a:lvl1pPr algn="r">
              <a:defRPr sz="2200"/>
            </a:lvl1pPr>
          </a:lstStyle>
          <a:p>
            <a:fld id="{AA8CD09E-2914-4F47-B6C1-51B2C31814C9}" type="datetimeFigureOut">
              <a:rPr lang="pt-BR" smtClean="0"/>
              <a:t>22/02/2024</a:t>
            </a:fld>
            <a:endParaRPr lang="pt-BR"/>
          </a:p>
        </p:txBody>
      </p:sp>
      <p:sp>
        <p:nvSpPr>
          <p:cNvPr id="4" name="Espaço Reservado para Imagem de Slide 3"/>
          <p:cNvSpPr>
            <a:spLocks noGrp="1" noRot="1" noChangeAspect="1"/>
          </p:cNvSpPr>
          <p:nvPr>
            <p:ph type="sldImg" idx="2"/>
          </p:nvPr>
        </p:nvSpPr>
        <p:spPr>
          <a:xfrm>
            <a:off x="-7721600" y="4740275"/>
            <a:ext cx="22758400" cy="12801600"/>
          </a:xfrm>
          <a:prstGeom prst="rect">
            <a:avLst/>
          </a:prstGeom>
          <a:noFill/>
          <a:ln w="12700">
            <a:solidFill>
              <a:prstClr val="black"/>
            </a:solidFill>
          </a:ln>
        </p:spPr>
        <p:txBody>
          <a:bodyPr vert="horz" lIns="168634" tIns="84317" rIns="168634" bIns="84317" rtlCol="0" anchor="ctr"/>
          <a:lstStyle/>
          <a:p>
            <a:endParaRPr lang="pt-BR"/>
          </a:p>
        </p:txBody>
      </p:sp>
      <p:sp>
        <p:nvSpPr>
          <p:cNvPr id="5" name="Espaço Reservado para Anotações 4"/>
          <p:cNvSpPr>
            <a:spLocks noGrp="1"/>
          </p:cNvSpPr>
          <p:nvPr>
            <p:ph type="body" sz="quarter" idx="3"/>
          </p:nvPr>
        </p:nvSpPr>
        <p:spPr>
          <a:xfrm>
            <a:off x="731522" y="18254135"/>
            <a:ext cx="5852160" cy="14935200"/>
          </a:xfrm>
          <a:prstGeom prst="rect">
            <a:avLst/>
          </a:prstGeom>
        </p:spPr>
        <p:txBody>
          <a:bodyPr vert="horz" lIns="168634" tIns="84317" rIns="168634" bIns="84317"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5" y="36027558"/>
            <a:ext cx="3169922" cy="1903117"/>
          </a:xfrm>
          <a:prstGeom prst="rect">
            <a:avLst/>
          </a:prstGeom>
        </p:spPr>
        <p:txBody>
          <a:bodyPr vert="horz" lIns="168634" tIns="84317" rIns="168634" bIns="84317" rtlCol="0" anchor="b"/>
          <a:lstStyle>
            <a:lvl1pPr algn="l">
              <a:defRPr sz="2200"/>
            </a:lvl1pPr>
          </a:lstStyle>
          <a:p>
            <a:endParaRPr lang="pt-BR"/>
          </a:p>
        </p:txBody>
      </p:sp>
      <p:sp>
        <p:nvSpPr>
          <p:cNvPr id="7" name="Espaço Reservado para Número de Slide 6"/>
          <p:cNvSpPr>
            <a:spLocks noGrp="1"/>
          </p:cNvSpPr>
          <p:nvPr>
            <p:ph type="sldNum" sz="quarter" idx="5"/>
          </p:nvPr>
        </p:nvSpPr>
        <p:spPr>
          <a:xfrm>
            <a:off x="4143592" y="36027558"/>
            <a:ext cx="3169922" cy="1903117"/>
          </a:xfrm>
          <a:prstGeom prst="rect">
            <a:avLst/>
          </a:prstGeom>
        </p:spPr>
        <p:txBody>
          <a:bodyPr vert="horz" lIns="168634" tIns="84317" rIns="168634" bIns="84317" rtlCol="0" anchor="b"/>
          <a:lstStyle>
            <a:lvl1pPr algn="r">
              <a:defRPr sz="2200"/>
            </a:lvl1pPr>
          </a:lstStyle>
          <a:p>
            <a:fld id="{6FC8D850-966F-45A6-8DE7-15B891E7D40D}" type="slidenum">
              <a:rPr lang="pt-BR" smtClean="0"/>
              <a:t>‹nº›</a:t>
            </a:fld>
            <a:endParaRPr lang="pt-BR"/>
          </a:p>
        </p:txBody>
      </p:sp>
    </p:spTree>
    <p:extLst>
      <p:ext uri="{BB962C8B-B14F-4D97-AF65-F5344CB8AC3E}">
        <p14:creationId xmlns:p14="http://schemas.microsoft.com/office/powerpoint/2010/main" val="3541814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baseline="0" dirty="0"/>
          </a:p>
        </p:txBody>
      </p:sp>
      <p:sp>
        <p:nvSpPr>
          <p:cNvPr id="4" name="Espaço Reservado para Número de Slide 3"/>
          <p:cNvSpPr>
            <a:spLocks noGrp="1"/>
          </p:cNvSpPr>
          <p:nvPr>
            <p:ph type="sldNum" sz="quarter" idx="5"/>
          </p:nvPr>
        </p:nvSpPr>
        <p:spPr/>
        <p:txBody>
          <a:bodyPr/>
          <a:lstStyle/>
          <a:p>
            <a:fld id="{6FC8D850-966F-45A6-8DE7-15B891E7D40D}" type="slidenum">
              <a:rPr lang="pt-BR" smtClean="0"/>
              <a:t>1</a:t>
            </a:fld>
            <a:endParaRPr lang="pt-BR"/>
          </a:p>
        </p:txBody>
      </p:sp>
    </p:spTree>
    <p:extLst>
      <p:ext uri="{BB962C8B-B14F-4D97-AF65-F5344CB8AC3E}">
        <p14:creationId xmlns:p14="http://schemas.microsoft.com/office/powerpoint/2010/main" val="1660747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0" i="0" dirty="0">
                <a:solidFill>
                  <a:srgbClr val="000000"/>
                </a:solidFill>
                <a:effectLst/>
                <a:latin typeface="MonumentGrotesk"/>
              </a:rPr>
              <a:t>Diffusion Models are </a:t>
            </a:r>
            <a:r>
              <a:rPr lang="pt-BR" b="0" i="0" dirty="0" err="1">
                <a:solidFill>
                  <a:srgbClr val="000000"/>
                </a:solidFill>
                <a:effectLst/>
                <a:latin typeface="MonumentGrotesk"/>
              </a:rPr>
              <a:t>generative</a:t>
            </a:r>
            <a:r>
              <a:rPr lang="pt-BR" b="0" i="0" dirty="0">
                <a:solidFill>
                  <a:srgbClr val="000000"/>
                </a:solidFill>
                <a:effectLst/>
                <a:latin typeface="MonumentGrotesk"/>
              </a:rPr>
              <a:t> models</a:t>
            </a:r>
            <a:endParaRPr lang="pt-BR" dirty="0"/>
          </a:p>
        </p:txBody>
      </p:sp>
      <p:sp>
        <p:nvSpPr>
          <p:cNvPr id="4" name="Espaço Reservado para Número de Slide 3"/>
          <p:cNvSpPr>
            <a:spLocks noGrp="1"/>
          </p:cNvSpPr>
          <p:nvPr>
            <p:ph type="sldNum" sz="quarter" idx="5"/>
          </p:nvPr>
        </p:nvSpPr>
        <p:spPr/>
        <p:txBody>
          <a:bodyPr/>
          <a:lstStyle/>
          <a:p>
            <a:fld id="{6FC8D850-966F-45A6-8DE7-15B891E7D40D}" type="slidenum">
              <a:rPr lang="pt-BR" smtClean="0"/>
              <a:t>2</a:t>
            </a:fld>
            <a:endParaRPr lang="pt-BR"/>
          </a:p>
        </p:txBody>
      </p:sp>
    </p:spTree>
    <p:extLst>
      <p:ext uri="{BB962C8B-B14F-4D97-AF65-F5344CB8AC3E}">
        <p14:creationId xmlns:p14="http://schemas.microsoft.com/office/powerpoint/2010/main" val="41617275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2C8E7C-1B30-3EE2-4DC2-87A4786D4EB0}"/>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54681AC3-5E94-F15A-A62C-A1F0A21755E4}"/>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ECD990CB-2EAD-7D87-97A5-58BE5302426F}"/>
              </a:ext>
            </a:extLst>
          </p:cNvPr>
          <p:cNvSpPr>
            <a:spLocks noGrp="1"/>
          </p:cNvSpPr>
          <p:nvPr>
            <p:ph type="body" idx="1"/>
          </p:nvPr>
        </p:nvSpPr>
        <p:spPr/>
        <p:txBody>
          <a:bodyPr/>
          <a:lstStyle/>
          <a:p>
            <a:r>
              <a:rPr lang="en-US" b="0" i="0" dirty="0">
                <a:solidFill>
                  <a:srgbClr val="AAAAAA"/>
                </a:solidFill>
                <a:effectLst/>
                <a:latin typeface="Verdana" panose="020B0604030504040204" pitchFamily="34" charset="0"/>
              </a:rPr>
              <a:t>Diffusion occurs due to the random thermal motion of particles. At a microscopic level, particles are in constant motion, colliding with each other and bouncing off boundaries. These collisions cause the particles to spread out and disperse over time, leading to the net movement of particles from regions of higher concentration to regions of lower concentration. The process of diffusion continues until an equilibrium is reached, where the concentration of particles becomes uniform throughout the system.</a:t>
            </a:r>
          </a:p>
          <a:p>
            <a:endParaRPr lang="en-US" b="0" i="0" dirty="0">
              <a:solidFill>
                <a:srgbClr val="AAAAAA"/>
              </a:solidFill>
              <a:effectLst/>
              <a:latin typeface="Verdana" panose="020B0604030504040204" pitchFamily="34" charset="0"/>
            </a:endParaRPr>
          </a:p>
          <a:p>
            <a:r>
              <a:rPr lang="en-US" b="0" i="0" dirty="0">
                <a:solidFill>
                  <a:srgbClr val="AAAAAA"/>
                </a:solidFill>
                <a:effectLst/>
                <a:latin typeface="Verdana" panose="020B0604030504040204" pitchFamily="34" charset="0"/>
              </a:rPr>
              <a:t>The concept of diffusion can be observed in numerous phenomena around us. For instance, when we open a bottle of perfume in one corner of a room, we can eventually smell the perfume in all parts of the room. This is because the perfume molecules diffuse through the air, moving from an area of high concentration (near the bottle) to an area of low concentration (farther away from the bottle). Similarly, if we add a drop of food coloring to a glass of water, the dye spreads throughout the water, as the dye particles diffuse from an area of higher concentration (the drop) to an area of lower concentration (the rest of the water).</a:t>
            </a:r>
          </a:p>
          <a:p>
            <a:endParaRPr lang="en-US" b="0" i="0" dirty="0">
              <a:solidFill>
                <a:srgbClr val="AAAAAA"/>
              </a:solidFill>
              <a:effectLst/>
              <a:latin typeface="Verdana" panose="020B0604030504040204" pitchFamily="34" charset="0"/>
            </a:endParaRPr>
          </a:p>
          <a:p>
            <a:r>
              <a:rPr lang="en-US" b="0" i="0">
                <a:solidFill>
                  <a:srgbClr val="AAAAAA"/>
                </a:solidFill>
                <a:effectLst/>
                <a:latin typeface="Verdana" panose="020B0604030504040204" pitchFamily="34" charset="0"/>
              </a:rPr>
              <a:t>Reference</a:t>
            </a:r>
            <a:endParaRPr lang="en-US" b="0" i="0" dirty="0">
              <a:solidFill>
                <a:srgbClr val="AAAAAA"/>
              </a:solidFill>
              <a:effectLst/>
              <a:latin typeface="Verdana" panose="020B0604030504040204" pitchFamily="34" charset="0"/>
            </a:endParaRPr>
          </a:p>
          <a:p>
            <a:r>
              <a:rPr lang="en-US" b="0" i="0" dirty="0">
                <a:solidFill>
                  <a:srgbClr val="AAAAAA"/>
                </a:solidFill>
                <a:effectLst/>
                <a:latin typeface="Verdana" panose="020B0604030504040204" pitchFamily="34" charset="0"/>
              </a:rPr>
              <a:t>[1] https://dotcommagazine.com/2023/05/diffusion-a-fascinating-comprehensive-guide/</a:t>
            </a:r>
            <a:endParaRPr lang="pt-BR" dirty="0"/>
          </a:p>
        </p:txBody>
      </p:sp>
      <p:sp>
        <p:nvSpPr>
          <p:cNvPr id="4" name="Espaço Reservado para Número de Slide 3">
            <a:extLst>
              <a:ext uri="{FF2B5EF4-FFF2-40B4-BE49-F238E27FC236}">
                <a16:creationId xmlns:a16="http://schemas.microsoft.com/office/drawing/2014/main" id="{3370AAB0-CCEE-29B0-841A-24DB321D88E0}"/>
              </a:ext>
            </a:extLst>
          </p:cNvPr>
          <p:cNvSpPr>
            <a:spLocks noGrp="1"/>
          </p:cNvSpPr>
          <p:nvPr>
            <p:ph type="sldNum" sz="quarter" idx="5"/>
          </p:nvPr>
        </p:nvSpPr>
        <p:spPr/>
        <p:txBody>
          <a:bodyPr/>
          <a:lstStyle/>
          <a:p>
            <a:fld id="{6FC8D850-966F-45A6-8DE7-15B891E7D40D}" type="slidenum">
              <a:rPr lang="pt-BR" smtClean="0"/>
              <a:t>3</a:t>
            </a:fld>
            <a:endParaRPr lang="pt-BR"/>
          </a:p>
        </p:txBody>
      </p:sp>
    </p:spTree>
    <p:extLst>
      <p:ext uri="{BB962C8B-B14F-4D97-AF65-F5344CB8AC3E}">
        <p14:creationId xmlns:p14="http://schemas.microsoft.com/office/powerpoint/2010/main" val="9343417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Roboto" panose="02000000000000000000" pitchFamily="2" charset="0"/>
              </a:rPr>
              <a:t>Recall that a Markov chain is a stochastic model that describes a sequence of possible events where the probability of each event only depends on the state of the previous event. Markov chains are used to calculate the probability of an event occurring by considering it as a state transitioning to another state or a state transitioning to the same state as before. The defining characteristic of a Markov chain is that no matter how the process arrived at its present state, the possible future states are fixed.</a:t>
            </a:r>
          </a:p>
          <a:p>
            <a:endParaRPr lang="pt-BR" dirty="0"/>
          </a:p>
        </p:txBody>
      </p:sp>
      <p:sp>
        <p:nvSpPr>
          <p:cNvPr id="4" name="Espaço Reservado para Número de Slide 3"/>
          <p:cNvSpPr>
            <a:spLocks noGrp="1"/>
          </p:cNvSpPr>
          <p:nvPr>
            <p:ph type="sldNum" sz="quarter" idx="5"/>
          </p:nvPr>
        </p:nvSpPr>
        <p:spPr/>
        <p:txBody>
          <a:bodyPr/>
          <a:lstStyle/>
          <a:p>
            <a:fld id="{6FC8D850-966F-45A6-8DE7-15B891E7D40D}" type="slidenum">
              <a:rPr lang="pt-BR" smtClean="0"/>
              <a:t>10</a:t>
            </a:fld>
            <a:endParaRPr lang="pt-BR"/>
          </a:p>
        </p:txBody>
      </p:sp>
    </p:spTree>
    <p:extLst>
      <p:ext uri="{BB962C8B-B14F-4D97-AF65-F5344CB8AC3E}">
        <p14:creationId xmlns:p14="http://schemas.microsoft.com/office/powerpoint/2010/main" val="2765202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a:p>
            <a:r>
              <a:rPr lang="pt-BR" dirty="0"/>
              <a:t>Referencias</a:t>
            </a:r>
          </a:p>
          <a:p>
            <a:r>
              <a:rPr lang="pt-BR" dirty="0"/>
              <a:t>[1] https://theaisummer.com/diffusion-models/</a:t>
            </a:r>
          </a:p>
          <a:p>
            <a:r>
              <a:rPr lang="pt-BR" dirty="0"/>
              <a:t>[2] https://lilianweng.github.io/posts/2021-07-11-diffusion-models/</a:t>
            </a:r>
          </a:p>
          <a:p>
            <a:endParaRPr lang="pt-BR" dirty="0"/>
          </a:p>
        </p:txBody>
      </p:sp>
      <p:sp>
        <p:nvSpPr>
          <p:cNvPr id="4" name="Espaço Reservado para Número de Slide 3"/>
          <p:cNvSpPr>
            <a:spLocks noGrp="1"/>
          </p:cNvSpPr>
          <p:nvPr>
            <p:ph type="sldNum" sz="quarter" idx="5"/>
          </p:nvPr>
        </p:nvSpPr>
        <p:spPr/>
        <p:txBody>
          <a:bodyPr/>
          <a:lstStyle/>
          <a:p>
            <a:fld id="{6FC8D850-966F-45A6-8DE7-15B891E7D40D}" type="slidenum">
              <a:rPr lang="pt-BR" smtClean="0"/>
              <a:t>11</a:t>
            </a:fld>
            <a:endParaRPr lang="pt-BR"/>
          </a:p>
        </p:txBody>
      </p:sp>
    </p:spTree>
    <p:extLst>
      <p:ext uri="{BB962C8B-B14F-4D97-AF65-F5344CB8AC3E}">
        <p14:creationId xmlns:p14="http://schemas.microsoft.com/office/powerpoint/2010/main" val="17978654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a:p>
            <a:r>
              <a:rPr lang="pt-BR" dirty="0" err="1"/>
              <a:t>Reference</a:t>
            </a:r>
            <a:endParaRPr lang="pt-BR" dirty="0"/>
          </a:p>
          <a:p>
            <a:r>
              <a:rPr lang="pt-BR" dirty="0"/>
              <a:t>[1] https://en.wikipedia.org/wiki/Diffusion_model</a:t>
            </a:r>
          </a:p>
        </p:txBody>
      </p:sp>
      <p:sp>
        <p:nvSpPr>
          <p:cNvPr id="4" name="Espaço Reservado para Número de Slide 3"/>
          <p:cNvSpPr>
            <a:spLocks noGrp="1"/>
          </p:cNvSpPr>
          <p:nvPr>
            <p:ph type="sldNum" sz="quarter" idx="5"/>
          </p:nvPr>
        </p:nvSpPr>
        <p:spPr/>
        <p:txBody>
          <a:bodyPr/>
          <a:lstStyle/>
          <a:p>
            <a:fld id="{6FC8D850-966F-45A6-8DE7-15B891E7D40D}" type="slidenum">
              <a:rPr lang="pt-BR" smtClean="0"/>
              <a:t>16</a:t>
            </a:fld>
            <a:endParaRPr lang="pt-BR"/>
          </a:p>
        </p:txBody>
      </p:sp>
    </p:spTree>
    <p:extLst>
      <p:ext uri="{BB962C8B-B14F-4D97-AF65-F5344CB8AC3E}">
        <p14:creationId xmlns:p14="http://schemas.microsoft.com/office/powerpoint/2010/main" val="815984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B9B4FF-B06E-403C-A326-BDC64D8FF94E}"/>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247BDFCE-746E-45BF-A319-4733D58D16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9EDE2778-5372-4104-B96D-968184DA8288}"/>
              </a:ext>
            </a:extLst>
          </p:cNvPr>
          <p:cNvSpPr>
            <a:spLocks noGrp="1"/>
          </p:cNvSpPr>
          <p:nvPr>
            <p:ph type="dt" sz="half" idx="10"/>
          </p:nvPr>
        </p:nvSpPr>
        <p:spPr/>
        <p:txBody>
          <a:bodyPr/>
          <a:lstStyle/>
          <a:p>
            <a:fld id="{63289F7E-B80B-496E-81B4-D396C37C9454}" type="datetimeFigureOut">
              <a:rPr lang="pt-BR" smtClean="0"/>
              <a:t>22/02/2024</a:t>
            </a:fld>
            <a:endParaRPr lang="pt-BR"/>
          </a:p>
        </p:txBody>
      </p:sp>
      <p:sp>
        <p:nvSpPr>
          <p:cNvPr id="5" name="Espaço Reservado para Rodapé 4">
            <a:extLst>
              <a:ext uri="{FF2B5EF4-FFF2-40B4-BE49-F238E27FC236}">
                <a16:creationId xmlns:a16="http://schemas.microsoft.com/office/drawing/2014/main" id="{C1DD0F41-C861-4051-988D-3024A37A4B9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07E5967E-D980-431A-A5DB-3F0C5030A81E}"/>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36497542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36C49F-3E68-4175-81BA-3C3FEE44308A}"/>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426FA736-3DD3-4D4E-B57B-BBE1D8F7D424}"/>
              </a:ext>
            </a:extLst>
          </p:cNvPr>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9E8855C-D8FD-48F6-B14E-861E0DE4D915}"/>
              </a:ext>
            </a:extLst>
          </p:cNvPr>
          <p:cNvSpPr>
            <a:spLocks noGrp="1"/>
          </p:cNvSpPr>
          <p:nvPr>
            <p:ph type="dt" sz="half" idx="10"/>
          </p:nvPr>
        </p:nvSpPr>
        <p:spPr/>
        <p:txBody>
          <a:bodyPr/>
          <a:lstStyle/>
          <a:p>
            <a:fld id="{63289F7E-B80B-496E-81B4-D396C37C9454}" type="datetimeFigureOut">
              <a:rPr lang="pt-BR" smtClean="0"/>
              <a:t>22/02/2024</a:t>
            </a:fld>
            <a:endParaRPr lang="pt-BR"/>
          </a:p>
        </p:txBody>
      </p:sp>
      <p:sp>
        <p:nvSpPr>
          <p:cNvPr id="5" name="Espaço Reservado para Rodapé 4">
            <a:extLst>
              <a:ext uri="{FF2B5EF4-FFF2-40B4-BE49-F238E27FC236}">
                <a16:creationId xmlns:a16="http://schemas.microsoft.com/office/drawing/2014/main" id="{97C0BB88-2F21-42A5-ACFF-83DA47F2D340}"/>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6CB462B3-1F22-4C05-B4B8-7A279FB7D5E9}"/>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553481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EAEAB728-701C-4207-A9D5-23FF45C60502}"/>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BA8C8CCF-7823-480A-9A19-0F664DD17E3B}"/>
              </a:ext>
            </a:extLst>
          </p:cNvPr>
          <p:cNvSpPr>
            <a:spLocks noGrp="1"/>
          </p:cNvSpPr>
          <p:nvPr>
            <p:ph type="body" orient="vert" idx="1"/>
          </p:nvPr>
        </p:nvSpPr>
        <p:spPr>
          <a:xfrm>
            <a:off x="838200" y="365125"/>
            <a:ext cx="7734300" cy="5811838"/>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721D5734-7B1F-425D-942F-6EB73344027C}"/>
              </a:ext>
            </a:extLst>
          </p:cNvPr>
          <p:cNvSpPr>
            <a:spLocks noGrp="1"/>
          </p:cNvSpPr>
          <p:nvPr>
            <p:ph type="dt" sz="half" idx="10"/>
          </p:nvPr>
        </p:nvSpPr>
        <p:spPr/>
        <p:txBody>
          <a:bodyPr/>
          <a:lstStyle/>
          <a:p>
            <a:fld id="{63289F7E-B80B-496E-81B4-D396C37C9454}" type="datetimeFigureOut">
              <a:rPr lang="pt-BR" smtClean="0"/>
              <a:t>22/02/2024</a:t>
            </a:fld>
            <a:endParaRPr lang="pt-BR"/>
          </a:p>
        </p:txBody>
      </p:sp>
      <p:sp>
        <p:nvSpPr>
          <p:cNvPr id="5" name="Espaço Reservado para Rodapé 4">
            <a:extLst>
              <a:ext uri="{FF2B5EF4-FFF2-40B4-BE49-F238E27FC236}">
                <a16:creationId xmlns:a16="http://schemas.microsoft.com/office/drawing/2014/main" id="{1E1AAEAC-F08D-45FE-89EC-B1B349A868C9}"/>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AA44493-9911-47B2-87A6-C2141A972BC8}"/>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218245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BD44A5-8F21-4626-A01D-48A1C874B1D5}"/>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B79E8085-65A9-48AA-951D-71D978BFF4ED}"/>
              </a:ext>
            </a:extLst>
          </p:cNvPr>
          <p:cNvSpPr>
            <a:spLocks noGrp="1"/>
          </p:cNvSpPr>
          <p:nvPr>
            <p:ph idx="1"/>
          </p:nvPr>
        </p:nvSpPr>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F05BE1AF-51EA-425D-B188-DE7BD675009F}"/>
              </a:ext>
            </a:extLst>
          </p:cNvPr>
          <p:cNvSpPr>
            <a:spLocks noGrp="1"/>
          </p:cNvSpPr>
          <p:nvPr>
            <p:ph type="dt" sz="half" idx="10"/>
          </p:nvPr>
        </p:nvSpPr>
        <p:spPr/>
        <p:txBody>
          <a:bodyPr/>
          <a:lstStyle/>
          <a:p>
            <a:fld id="{63289F7E-B80B-496E-81B4-D396C37C9454}" type="datetimeFigureOut">
              <a:rPr lang="pt-BR" smtClean="0"/>
              <a:t>22/02/2024</a:t>
            </a:fld>
            <a:endParaRPr lang="pt-BR"/>
          </a:p>
        </p:txBody>
      </p:sp>
      <p:sp>
        <p:nvSpPr>
          <p:cNvPr id="5" name="Espaço Reservado para Rodapé 4">
            <a:extLst>
              <a:ext uri="{FF2B5EF4-FFF2-40B4-BE49-F238E27FC236}">
                <a16:creationId xmlns:a16="http://schemas.microsoft.com/office/drawing/2014/main" id="{121BE632-29CF-4CB9-B365-C9EF38F89BE6}"/>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60CF3DD1-9AEC-4A57-B461-4E4DD86FAC18}"/>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3687907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AB2FF0-A4D7-4E28-991D-FF26140D5988}"/>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E2AC45B0-4145-40DB-8E61-1054611706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Editar estilos de texto Mestre</a:t>
            </a:r>
          </a:p>
        </p:txBody>
      </p:sp>
      <p:sp>
        <p:nvSpPr>
          <p:cNvPr id="4" name="Espaço Reservado para Data 3">
            <a:extLst>
              <a:ext uri="{FF2B5EF4-FFF2-40B4-BE49-F238E27FC236}">
                <a16:creationId xmlns:a16="http://schemas.microsoft.com/office/drawing/2014/main" id="{50F1D3FB-740A-4EBA-A309-2CE71D12ECFB}"/>
              </a:ext>
            </a:extLst>
          </p:cNvPr>
          <p:cNvSpPr>
            <a:spLocks noGrp="1"/>
          </p:cNvSpPr>
          <p:nvPr>
            <p:ph type="dt" sz="half" idx="10"/>
          </p:nvPr>
        </p:nvSpPr>
        <p:spPr/>
        <p:txBody>
          <a:bodyPr/>
          <a:lstStyle/>
          <a:p>
            <a:fld id="{63289F7E-B80B-496E-81B4-D396C37C9454}" type="datetimeFigureOut">
              <a:rPr lang="pt-BR" smtClean="0"/>
              <a:t>22/02/2024</a:t>
            </a:fld>
            <a:endParaRPr lang="pt-BR"/>
          </a:p>
        </p:txBody>
      </p:sp>
      <p:sp>
        <p:nvSpPr>
          <p:cNvPr id="5" name="Espaço Reservado para Rodapé 4">
            <a:extLst>
              <a:ext uri="{FF2B5EF4-FFF2-40B4-BE49-F238E27FC236}">
                <a16:creationId xmlns:a16="http://schemas.microsoft.com/office/drawing/2014/main" id="{BDCAB18F-8715-4465-A940-F9C193A2ACE9}"/>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353466C6-8248-429F-8056-FF040BF509EB}"/>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2465227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BB9F0-F14B-4A91-B2B7-35BC47FE4DE7}"/>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EC1FC1C4-73DA-47A6-8496-B0B457F7D39A}"/>
              </a:ext>
            </a:extLst>
          </p:cNvPr>
          <p:cNvSpPr>
            <a:spLocks noGrp="1"/>
          </p:cNvSpPr>
          <p:nvPr>
            <p:ph sz="half" idx="1"/>
          </p:nvPr>
        </p:nvSpPr>
        <p:spPr>
          <a:xfrm>
            <a:off x="838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E92F06A8-A449-4D92-9912-76873E529B38}"/>
              </a:ext>
            </a:extLst>
          </p:cNvPr>
          <p:cNvSpPr>
            <a:spLocks noGrp="1"/>
          </p:cNvSpPr>
          <p:nvPr>
            <p:ph sz="half" idx="2"/>
          </p:nvPr>
        </p:nvSpPr>
        <p:spPr>
          <a:xfrm>
            <a:off x="6172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938070A4-BC2F-4D55-BD8D-DEAF11BB9EE9}"/>
              </a:ext>
            </a:extLst>
          </p:cNvPr>
          <p:cNvSpPr>
            <a:spLocks noGrp="1"/>
          </p:cNvSpPr>
          <p:nvPr>
            <p:ph type="dt" sz="half" idx="10"/>
          </p:nvPr>
        </p:nvSpPr>
        <p:spPr/>
        <p:txBody>
          <a:bodyPr/>
          <a:lstStyle/>
          <a:p>
            <a:fld id="{63289F7E-B80B-496E-81B4-D396C37C9454}" type="datetimeFigureOut">
              <a:rPr lang="pt-BR" smtClean="0"/>
              <a:t>22/02/2024</a:t>
            </a:fld>
            <a:endParaRPr lang="pt-BR"/>
          </a:p>
        </p:txBody>
      </p:sp>
      <p:sp>
        <p:nvSpPr>
          <p:cNvPr id="6" name="Espaço Reservado para Rodapé 5">
            <a:extLst>
              <a:ext uri="{FF2B5EF4-FFF2-40B4-BE49-F238E27FC236}">
                <a16:creationId xmlns:a16="http://schemas.microsoft.com/office/drawing/2014/main" id="{45CC2DB8-844A-465F-BA9A-7734C80C7F43}"/>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CC606A8-097B-4040-94E0-CD8C88280D8F}"/>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3898544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D66686-0143-4CB6-8C09-BA326F1E7AC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0227AB85-F59E-4BCE-B846-4FA0992C2F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Espaço Reservado para Conteúdo 3">
            <a:extLst>
              <a:ext uri="{FF2B5EF4-FFF2-40B4-BE49-F238E27FC236}">
                <a16:creationId xmlns:a16="http://schemas.microsoft.com/office/drawing/2014/main" id="{3373456C-7319-4D0A-827D-D29F6B083F5D}"/>
              </a:ext>
            </a:extLst>
          </p:cNvPr>
          <p:cNvSpPr>
            <a:spLocks noGrp="1"/>
          </p:cNvSpPr>
          <p:nvPr>
            <p:ph sz="half" idx="2"/>
          </p:nvPr>
        </p:nvSpPr>
        <p:spPr>
          <a:xfrm>
            <a:off x="839788" y="2505075"/>
            <a:ext cx="5157787"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4CD109D0-2E83-4262-8029-A871CEC474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Espaço Reservado para Conteúdo 5">
            <a:extLst>
              <a:ext uri="{FF2B5EF4-FFF2-40B4-BE49-F238E27FC236}">
                <a16:creationId xmlns:a16="http://schemas.microsoft.com/office/drawing/2014/main" id="{AD706E3A-CFBB-4A6C-A65F-D0360A9E74FE}"/>
              </a:ext>
            </a:extLst>
          </p:cNvPr>
          <p:cNvSpPr>
            <a:spLocks noGrp="1"/>
          </p:cNvSpPr>
          <p:nvPr>
            <p:ph sz="quarter" idx="4"/>
          </p:nvPr>
        </p:nvSpPr>
        <p:spPr>
          <a:xfrm>
            <a:off x="6172200" y="2505075"/>
            <a:ext cx="5183188"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4172C0E5-5AF0-4805-BB51-443733CD2BD5}"/>
              </a:ext>
            </a:extLst>
          </p:cNvPr>
          <p:cNvSpPr>
            <a:spLocks noGrp="1"/>
          </p:cNvSpPr>
          <p:nvPr>
            <p:ph type="dt" sz="half" idx="10"/>
          </p:nvPr>
        </p:nvSpPr>
        <p:spPr/>
        <p:txBody>
          <a:bodyPr/>
          <a:lstStyle/>
          <a:p>
            <a:fld id="{63289F7E-B80B-496E-81B4-D396C37C9454}" type="datetimeFigureOut">
              <a:rPr lang="pt-BR" smtClean="0"/>
              <a:t>22/02/2024</a:t>
            </a:fld>
            <a:endParaRPr lang="pt-BR"/>
          </a:p>
        </p:txBody>
      </p:sp>
      <p:sp>
        <p:nvSpPr>
          <p:cNvPr id="8" name="Espaço Reservado para Rodapé 7">
            <a:extLst>
              <a:ext uri="{FF2B5EF4-FFF2-40B4-BE49-F238E27FC236}">
                <a16:creationId xmlns:a16="http://schemas.microsoft.com/office/drawing/2014/main" id="{0E801648-156F-497E-99CF-797DF48051E1}"/>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EEE23D32-80E7-4796-A137-66BF842E4B53}"/>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372245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CE2379-C78F-47E1-8CFC-B846E7AF148D}"/>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342600A9-7F92-4E22-9D94-E4717252A817}"/>
              </a:ext>
            </a:extLst>
          </p:cNvPr>
          <p:cNvSpPr>
            <a:spLocks noGrp="1"/>
          </p:cNvSpPr>
          <p:nvPr>
            <p:ph type="dt" sz="half" idx="10"/>
          </p:nvPr>
        </p:nvSpPr>
        <p:spPr/>
        <p:txBody>
          <a:bodyPr/>
          <a:lstStyle/>
          <a:p>
            <a:fld id="{63289F7E-B80B-496E-81B4-D396C37C9454}" type="datetimeFigureOut">
              <a:rPr lang="pt-BR" smtClean="0"/>
              <a:t>22/02/2024</a:t>
            </a:fld>
            <a:endParaRPr lang="pt-BR"/>
          </a:p>
        </p:txBody>
      </p:sp>
      <p:sp>
        <p:nvSpPr>
          <p:cNvPr id="4" name="Espaço Reservado para Rodapé 3">
            <a:extLst>
              <a:ext uri="{FF2B5EF4-FFF2-40B4-BE49-F238E27FC236}">
                <a16:creationId xmlns:a16="http://schemas.microsoft.com/office/drawing/2014/main" id="{192E6BED-F546-40CC-A2DF-99CBA853654E}"/>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6091CC40-A8C4-4063-80EB-CC5099621678}"/>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224413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DD19515C-212C-4EAE-84A3-8FF4BC844F1B}"/>
              </a:ext>
            </a:extLst>
          </p:cNvPr>
          <p:cNvSpPr>
            <a:spLocks noGrp="1"/>
          </p:cNvSpPr>
          <p:nvPr>
            <p:ph type="dt" sz="half" idx="10"/>
          </p:nvPr>
        </p:nvSpPr>
        <p:spPr/>
        <p:txBody>
          <a:bodyPr/>
          <a:lstStyle/>
          <a:p>
            <a:fld id="{63289F7E-B80B-496E-81B4-D396C37C9454}" type="datetimeFigureOut">
              <a:rPr lang="pt-BR" smtClean="0"/>
              <a:t>22/02/2024</a:t>
            </a:fld>
            <a:endParaRPr lang="pt-BR"/>
          </a:p>
        </p:txBody>
      </p:sp>
      <p:sp>
        <p:nvSpPr>
          <p:cNvPr id="3" name="Espaço Reservado para Rodapé 2">
            <a:extLst>
              <a:ext uri="{FF2B5EF4-FFF2-40B4-BE49-F238E27FC236}">
                <a16:creationId xmlns:a16="http://schemas.microsoft.com/office/drawing/2014/main" id="{94D3D120-B3E8-4C96-861D-7A4F12F49B3A}"/>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42E49B68-FA1B-468B-9F17-D5C09243D454}"/>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3181232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17BCBE-A897-4319-85EC-D87909C24980}"/>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4226F885-0204-4913-868B-4B8B82576F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00F9F784-A858-441B-8AB5-6970981417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a:extLst>
              <a:ext uri="{FF2B5EF4-FFF2-40B4-BE49-F238E27FC236}">
                <a16:creationId xmlns:a16="http://schemas.microsoft.com/office/drawing/2014/main" id="{A4DC363A-5000-472E-8B17-02E7DCB8840A}"/>
              </a:ext>
            </a:extLst>
          </p:cNvPr>
          <p:cNvSpPr>
            <a:spLocks noGrp="1"/>
          </p:cNvSpPr>
          <p:nvPr>
            <p:ph type="dt" sz="half" idx="10"/>
          </p:nvPr>
        </p:nvSpPr>
        <p:spPr/>
        <p:txBody>
          <a:bodyPr/>
          <a:lstStyle/>
          <a:p>
            <a:fld id="{63289F7E-B80B-496E-81B4-D396C37C9454}" type="datetimeFigureOut">
              <a:rPr lang="pt-BR" smtClean="0"/>
              <a:t>22/02/2024</a:t>
            </a:fld>
            <a:endParaRPr lang="pt-BR"/>
          </a:p>
        </p:txBody>
      </p:sp>
      <p:sp>
        <p:nvSpPr>
          <p:cNvPr id="6" name="Espaço Reservado para Rodapé 5">
            <a:extLst>
              <a:ext uri="{FF2B5EF4-FFF2-40B4-BE49-F238E27FC236}">
                <a16:creationId xmlns:a16="http://schemas.microsoft.com/office/drawing/2014/main" id="{5548425D-2C21-4C56-BAD4-662978775C28}"/>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C63E9726-E64C-42B2-AE8A-8C235A956B48}"/>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2588610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086A78-3E74-450C-96A6-CA8AC37AF772}"/>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5F5B7312-975A-4DBC-9B2F-3652ADA006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AAF805F5-1DFF-41C6-944C-7D79FE0D09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a:extLst>
              <a:ext uri="{FF2B5EF4-FFF2-40B4-BE49-F238E27FC236}">
                <a16:creationId xmlns:a16="http://schemas.microsoft.com/office/drawing/2014/main" id="{02113D81-8665-4516-BD81-C6A1F254EECD}"/>
              </a:ext>
            </a:extLst>
          </p:cNvPr>
          <p:cNvSpPr>
            <a:spLocks noGrp="1"/>
          </p:cNvSpPr>
          <p:nvPr>
            <p:ph type="dt" sz="half" idx="10"/>
          </p:nvPr>
        </p:nvSpPr>
        <p:spPr/>
        <p:txBody>
          <a:bodyPr/>
          <a:lstStyle/>
          <a:p>
            <a:fld id="{63289F7E-B80B-496E-81B4-D396C37C9454}" type="datetimeFigureOut">
              <a:rPr lang="pt-BR" smtClean="0"/>
              <a:t>22/02/2024</a:t>
            </a:fld>
            <a:endParaRPr lang="pt-BR"/>
          </a:p>
        </p:txBody>
      </p:sp>
      <p:sp>
        <p:nvSpPr>
          <p:cNvPr id="6" name="Espaço Reservado para Rodapé 5">
            <a:extLst>
              <a:ext uri="{FF2B5EF4-FFF2-40B4-BE49-F238E27FC236}">
                <a16:creationId xmlns:a16="http://schemas.microsoft.com/office/drawing/2014/main" id="{2B00C88B-FF32-40AA-A187-727D96FD7862}"/>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A04D1A2D-69F7-4B8F-A730-BC26DC340BA6}"/>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2034646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E69A0273-1966-4A1B-9370-4C1CE50363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3B9CF87A-0448-49A7-AB25-EBC1D56A40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2EF7B1F2-BB5A-44D0-816D-16AD2C7143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289F7E-B80B-496E-81B4-D396C37C9454}" type="datetimeFigureOut">
              <a:rPr lang="pt-BR" smtClean="0"/>
              <a:t>22/02/2024</a:t>
            </a:fld>
            <a:endParaRPr lang="pt-BR"/>
          </a:p>
        </p:txBody>
      </p:sp>
      <p:sp>
        <p:nvSpPr>
          <p:cNvPr id="5" name="Espaço Reservado para Rodapé 4">
            <a:extLst>
              <a:ext uri="{FF2B5EF4-FFF2-40B4-BE49-F238E27FC236}">
                <a16:creationId xmlns:a16="http://schemas.microsoft.com/office/drawing/2014/main" id="{C703F94C-2CC8-4DAA-BC35-14FC3E841D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64051336-7048-457A-8B61-D94291D716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7E88B7-70CE-4035-AE73-13FA6FB985D4}" type="slidenum">
              <a:rPr lang="pt-BR" smtClean="0"/>
              <a:t>‹nº›</a:t>
            </a:fld>
            <a:endParaRPr lang="pt-BR"/>
          </a:p>
        </p:txBody>
      </p:sp>
    </p:spTree>
    <p:extLst>
      <p:ext uri="{BB962C8B-B14F-4D97-AF65-F5344CB8AC3E}">
        <p14:creationId xmlns:p14="http://schemas.microsoft.com/office/powerpoint/2010/main" val="28362929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hyperlink" Target="https://en.wikipedia.org/wiki/Diffusion_process" TargetMode="External"/><Relationship Id="rId2" Type="http://schemas.openxmlformats.org/officeDocument/2006/relationships/hyperlink" Target="https://en.wikipedia.org/wiki/Diffusion_model#cite_note-chang23design-1" TargetMode="External"/><Relationship Id="rId1" Type="http://schemas.openxmlformats.org/officeDocument/2006/relationships/slideLayout" Target="../slideLayouts/slideLayout2.xml"/><Relationship Id="rId5" Type="http://schemas.openxmlformats.org/officeDocument/2006/relationships/hyperlink" Target="https://en.wikipedia.org/wiki/Diffusion_model#cite_note-song-2" TargetMode="External"/><Relationship Id="rId4" Type="http://schemas.openxmlformats.org/officeDocument/2006/relationships/hyperlink" Target="https://en.wikipedia.org/wiki/Latent_spac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arxiv.org/abs/2112.10752" TargetMode="External"/><Relationship Id="rId2" Type="http://schemas.openxmlformats.org/officeDocument/2006/relationships/hyperlink" Target="https://arxiv.org/pdf/2006.11239.pdf" TargetMode="External"/><Relationship Id="rId1" Type="http://schemas.openxmlformats.org/officeDocument/2006/relationships/slideLayout" Target="../slideLayouts/slideLayout2.xml"/><Relationship Id="rId4" Type="http://schemas.openxmlformats.org/officeDocument/2006/relationships/hyperlink" Target="https://arxiv.org/pdf/2105.05233.pdf"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666AC8-2E17-4DB4-B0F5-60C640CCFD2E}"/>
              </a:ext>
            </a:extLst>
          </p:cNvPr>
          <p:cNvSpPr>
            <a:spLocks noGrp="1"/>
          </p:cNvSpPr>
          <p:nvPr>
            <p:ph type="ctrTitle"/>
          </p:nvPr>
        </p:nvSpPr>
        <p:spPr>
          <a:xfrm>
            <a:off x="1524000" y="819807"/>
            <a:ext cx="9144000" cy="2690156"/>
          </a:xfrm>
        </p:spPr>
        <p:txBody>
          <a:bodyPr>
            <a:normAutofit/>
          </a:bodyPr>
          <a:lstStyle/>
          <a:p>
            <a:r>
              <a:rPr lang="pt-BR" sz="5400" dirty="0"/>
              <a:t>TP558 - Tópicos avançados em Machine Learning:</a:t>
            </a:r>
            <a:br>
              <a:rPr lang="pt-BR" dirty="0"/>
            </a:br>
            <a:r>
              <a:rPr lang="pt-BR" b="1" i="1" dirty="0"/>
              <a:t>Diffusion Models</a:t>
            </a:r>
          </a:p>
        </p:txBody>
      </p:sp>
      <p:pic>
        <p:nvPicPr>
          <p:cNvPr id="1026" name="Picture 2" descr="Logo">
            <a:extLst>
              <a:ext uri="{FF2B5EF4-FFF2-40B4-BE49-F238E27FC236}">
                <a16:creationId xmlns:a16="http://schemas.microsoft.com/office/drawing/2014/main" id="{3F2642E0-4F6A-4196-8F58-E77D36E9A33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28759" b="28872"/>
          <a:stretch/>
        </p:blipFill>
        <p:spPr bwMode="auto">
          <a:xfrm>
            <a:off x="393306" y="5780602"/>
            <a:ext cx="2261388" cy="677109"/>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Image result for machine learning">
            <a:extLst>
              <a:ext uri="{FF2B5EF4-FFF2-40B4-BE49-F238E27FC236}">
                <a16:creationId xmlns:a16="http://schemas.microsoft.com/office/drawing/2014/main" id="{810CE0A2-4102-44A6-A370-175E7896CDCB}"/>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193" t="8107" r="14530" b="5794"/>
          <a:stretch/>
        </p:blipFill>
        <p:spPr bwMode="auto">
          <a:xfrm>
            <a:off x="4965305" y="3439886"/>
            <a:ext cx="2261389" cy="2237061"/>
          </a:xfrm>
          <a:prstGeom prst="rect">
            <a:avLst/>
          </a:prstGeom>
          <a:noFill/>
          <a:extLst>
            <a:ext uri="{909E8E84-426E-40DD-AFC4-6F175D3DCCD1}">
              <a14:hiddenFill xmlns:a14="http://schemas.microsoft.com/office/drawing/2010/main">
                <a:solidFill>
                  <a:srgbClr val="FFFFFF"/>
                </a:solidFill>
              </a14:hiddenFill>
            </a:ext>
          </a:extLst>
        </p:spPr>
      </p:pic>
      <p:sp>
        <p:nvSpPr>
          <p:cNvPr id="3" name="CaixaDeTexto 2">
            <a:extLst>
              <a:ext uri="{FF2B5EF4-FFF2-40B4-BE49-F238E27FC236}">
                <a16:creationId xmlns:a16="http://schemas.microsoft.com/office/drawing/2014/main" id="{D5A08954-37EA-D783-1115-34A908343057}"/>
              </a:ext>
            </a:extLst>
          </p:cNvPr>
          <p:cNvSpPr txBox="1"/>
          <p:nvPr/>
        </p:nvSpPr>
        <p:spPr>
          <a:xfrm>
            <a:off x="7915801" y="5780602"/>
            <a:ext cx="4004345" cy="677108"/>
          </a:xfrm>
          <a:prstGeom prst="rect">
            <a:avLst/>
          </a:prstGeom>
          <a:noFill/>
        </p:spPr>
        <p:txBody>
          <a:bodyPr wrap="square" rtlCol="0">
            <a:spAutoFit/>
          </a:bodyPr>
          <a:lstStyle/>
          <a:p>
            <a:r>
              <a:rPr lang="pt-BR" sz="2000" dirty="0"/>
              <a:t>Felipe Augusto Pereira de Figueiredo</a:t>
            </a:r>
          </a:p>
          <a:p>
            <a:r>
              <a:rPr lang="pt-BR" dirty="0"/>
              <a:t>felipe.figueiredo@inatel.br</a:t>
            </a:r>
          </a:p>
        </p:txBody>
      </p:sp>
    </p:spTree>
    <p:extLst>
      <p:ext uri="{BB962C8B-B14F-4D97-AF65-F5344CB8AC3E}">
        <p14:creationId xmlns:p14="http://schemas.microsoft.com/office/powerpoint/2010/main" val="6866526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580985-125E-46C0-FF54-DBA29C1B9B5A}"/>
              </a:ext>
            </a:extLst>
          </p:cNvPr>
          <p:cNvSpPr>
            <a:spLocks noGrp="1"/>
          </p:cNvSpPr>
          <p:nvPr>
            <p:ph type="title"/>
          </p:nvPr>
        </p:nvSpPr>
        <p:spPr/>
        <p:txBody>
          <a:bodyPr/>
          <a:lstStyle/>
          <a:p>
            <a:r>
              <a:rPr lang="pt-BR" dirty="0"/>
              <a:t>Modelos de difusão</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35C2D5F3-121D-15C7-0FE4-AA7B01400723}"/>
                  </a:ext>
                </a:extLst>
              </p:cNvPr>
              <p:cNvSpPr>
                <a:spLocks noGrp="1"/>
              </p:cNvSpPr>
              <p:nvPr>
                <p:ph idx="1"/>
              </p:nvPr>
            </p:nvSpPr>
            <p:spPr>
              <a:xfrm>
                <a:off x="6096000" y="1825624"/>
                <a:ext cx="5966690" cy="5032375"/>
              </a:xfrm>
            </p:spPr>
            <p:txBody>
              <a:bodyPr>
                <a:normAutofit/>
              </a:bodyPr>
              <a:lstStyle/>
              <a:p>
                <a:r>
                  <a:rPr lang="pt-BR" dirty="0"/>
                  <a:t>Um modelo de difusão consiste em um processo direto (ou difusão), no qual um dado (e.g., uma imagem) tem ruído adicionado a ele progressivamente, e um processo reverso (ou difusão reversa), no qual o ruído é transformado novamente em um amostra da distribuição alvo.</a:t>
                </a:r>
              </a:p>
              <a:p>
                <a:r>
                  <a:rPr lang="pt-BR" dirty="0"/>
                  <a:t>Na prática, ele é formulado usando uma cadeia de Markov de </a:t>
                </a:r>
                <a14:m>
                  <m:oMath xmlns:m="http://schemas.openxmlformats.org/officeDocument/2006/math">
                    <m:r>
                      <a:rPr lang="pt-BR" b="0" i="1" smtClean="0">
                        <a:latin typeface="Cambria Math" panose="02040503050406030204" pitchFamily="18" charset="0"/>
                      </a:rPr>
                      <m:t>𝑇</m:t>
                    </m:r>
                  </m:oMath>
                </a14:m>
                <a:r>
                  <a:rPr lang="pt-BR" dirty="0"/>
                  <a:t> passos. </a:t>
                </a:r>
              </a:p>
              <a:p>
                <a:pPr lvl="1">
                  <a:buFont typeface="Wingdings" panose="05000000000000000000" pitchFamily="2" charset="2"/>
                  <a:buChar char="§"/>
                </a:pPr>
                <a:r>
                  <a:rPr lang="pt-BR" dirty="0"/>
                  <a:t>Em uma cadeia de Markov, cada passo (ou estado) depende apenas do anterior.</a:t>
                </a:r>
              </a:p>
            </p:txBody>
          </p:sp>
        </mc:Choice>
        <mc:Fallback xmlns="">
          <p:sp>
            <p:nvSpPr>
              <p:cNvPr id="3" name="Espaço Reservado para Conteúdo 2">
                <a:extLst>
                  <a:ext uri="{FF2B5EF4-FFF2-40B4-BE49-F238E27FC236}">
                    <a16:creationId xmlns:a16="http://schemas.microsoft.com/office/drawing/2014/main" id="{35C2D5F3-121D-15C7-0FE4-AA7B01400723}"/>
                  </a:ext>
                </a:extLst>
              </p:cNvPr>
              <p:cNvSpPr>
                <a:spLocks noGrp="1" noRot="1" noChangeAspect="1" noMove="1" noResize="1" noEditPoints="1" noAdjustHandles="1" noChangeArrowheads="1" noChangeShapeType="1" noTextEdit="1"/>
              </p:cNvSpPr>
              <p:nvPr>
                <p:ph idx="1"/>
              </p:nvPr>
            </p:nvSpPr>
            <p:spPr>
              <a:xfrm>
                <a:off x="6096000" y="1825624"/>
                <a:ext cx="5966690" cy="5032375"/>
              </a:xfrm>
              <a:blipFill>
                <a:blip r:embed="rId3"/>
                <a:stretch>
                  <a:fillRect l="-1839" t="-1937" r="-3166"/>
                </a:stretch>
              </a:blipFill>
            </p:spPr>
            <p:txBody>
              <a:bodyPr/>
              <a:lstStyle/>
              <a:p>
                <a:r>
                  <a:rPr lang="pt-BR">
                    <a:noFill/>
                  </a:rPr>
                  <a:t> </a:t>
                </a:r>
              </a:p>
            </p:txBody>
          </p:sp>
        </mc:Fallback>
      </mc:AlternateContent>
      <p:pic>
        <p:nvPicPr>
          <p:cNvPr id="1026" name="Picture 2" descr="Diffusion Models Made Easy. Understanding the Basics of Denoising… | by J.  Rafid Siddiqui, PhD | Towards Data Science">
            <a:extLst>
              <a:ext uri="{FF2B5EF4-FFF2-40B4-BE49-F238E27FC236}">
                <a16:creationId xmlns:a16="http://schemas.microsoft.com/office/drawing/2014/main" id="{EAAB0BFD-A0CA-4C35-212C-DE5EA8F4AE7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416" r="8607"/>
          <a:stretch/>
        </p:blipFill>
        <p:spPr bwMode="auto">
          <a:xfrm>
            <a:off x="193965" y="2010061"/>
            <a:ext cx="5689600" cy="38110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2649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B1A50E-AD26-D944-BCCA-CEC2CE30DDBF}"/>
              </a:ext>
            </a:extLst>
          </p:cNvPr>
          <p:cNvSpPr>
            <a:spLocks noGrp="1"/>
          </p:cNvSpPr>
          <p:nvPr>
            <p:ph type="title"/>
          </p:nvPr>
        </p:nvSpPr>
        <p:spPr/>
        <p:txBody>
          <a:bodyPr/>
          <a:lstStyle/>
          <a:p>
            <a:r>
              <a:rPr lang="pt-BR" dirty="0"/>
              <a:t>Processo de difusão direta</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6D2BD8ED-B485-A047-26BC-E359BE2E1408}"/>
                  </a:ext>
                </a:extLst>
              </p:cNvPr>
              <p:cNvSpPr>
                <a:spLocks noGrp="1"/>
              </p:cNvSpPr>
              <p:nvPr>
                <p:ph idx="1"/>
              </p:nvPr>
            </p:nvSpPr>
            <p:spPr>
              <a:xfrm>
                <a:off x="838199" y="1825624"/>
                <a:ext cx="11215255" cy="5032375"/>
              </a:xfrm>
            </p:spPr>
            <p:txBody>
              <a:bodyPr>
                <a:normAutofit/>
              </a:bodyPr>
              <a:lstStyle/>
              <a:p>
                <a:r>
                  <a:rPr lang="pt-BR" dirty="0"/>
                  <a:t>Dado uma amostra de dados retirada de uma distribuição de dados real, </a:t>
                </a:r>
                <a14:m>
                  <m:oMath xmlns:m="http://schemas.openxmlformats.org/officeDocument/2006/math">
                    <m:sSub>
                      <m:sSubPr>
                        <m:ctrlPr>
                          <a:rPr lang="pt-BR" i="1" smtClean="0">
                            <a:latin typeface="Cambria Math" panose="02040503050406030204" pitchFamily="18" charset="0"/>
                          </a:rPr>
                        </m:ctrlPr>
                      </m:sSubPr>
                      <m:e>
                        <m:r>
                          <a:rPr lang="pt-BR" b="1" i="1" smtClean="0">
                            <a:latin typeface="Cambria Math" panose="02040503050406030204" pitchFamily="18" charset="0"/>
                          </a:rPr>
                          <m:t>𝒙</m:t>
                        </m:r>
                      </m:e>
                      <m:sub>
                        <m:r>
                          <a:rPr lang="pt-BR" b="0" i="1" smtClean="0">
                            <a:latin typeface="Cambria Math" panose="02040503050406030204" pitchFamily="18" charset="0"/>
                          </a:rPr>
                          <m:t>0</m:t>
                        </m:r>
                      </m:sub>
                    </m:sSub>
                    <m:r>
                      <a:rPr lang="pt-BR" i="1" smtClean="0">
                        <a:latin typeface="Cambria Math" panose="02040503050406030204" pitchFamily="18" charset="0"/>
                        <a:ea typeface="Cambria Math" panose="02040503050406030204" pitchFamily="18" charset="0"/>
                      </a:rPr>
                      <m:t>~</m:t>
                    </m:r>
                    <m:r>
                      <a:rPr lang="pt-BR" b="0" i="1" smtClean="0">
                        <a:latin typeface="Cambria Math" panose="02040503050406030204" pitchFamily="18" charset="0"/>
                        <a:ea typeface="Cambria Math" panose="02040503050406030204" pitchFamily="18" charset="0"/>
                      </a:rPr>
                      <m:t>𝑞</m:t>
                    </m:r>
                    <m:r>
                      <a:rPr lang="pt-BR" b="0" i="1" smtClean="0">
                        <a:latin typeface="Cambria Math" panose="02040503050406030204" pitchFamily="18" charset="0"/>
                        <a:ea typeface="Cambria Math" panose="02040503050406030204" pitchFamily="18" charset="0"/>
                      </a:rPr>
                      <m:t>(</m:t>
                    </m:r>
                    <m:r>
                      <a:rPr lang="pt-BR" b="1" i="1" smtClean="0">
                        <a:latin typeface="Cambria Math" panose="02040503050406030204" pitchFamily="18" charset="0"/>
                        <a:ea typeface="Cambria Math" panose="02040503050406030204" pitchFamily="18" charset="0"/>
                      </a:rPr>
                      <m:t>𝒙</m:t>
                    </m:r>
                    <m:r>
                      <a:rPr lang="pt-BR" b="0" i="1" smtClean="0">
                        <a:latin typeface="Cambria Math" panose="02040503050406030204" pitchFamily="18" charset="0"/>
                        <a:ea typeface="Cambria Math" panose="02040503050406030204" pitchFamily="18" charset="0"/>
                      </a:rPr>
                      <m:t>)</m:t>
                    </m:r>
                  </m:oMath>
                </a14:m>
                <a:r>
                  <a:rPr lang="pt-BR" dirty="0"/>
                  <a:t>, vamos definir um processo de difusão direta no qual adicionamos uma pequena quantidade de ruído gaussiano à amostra em </a:t>
                </a:r>
                <a14:m>
                  <m:oMath xmlns:m="http://schemas.openxmlformats.org/officeDocument/2006/math">
                    <m:r>
                      <a:rPr lang="pt-BR" b="0" i="1" smtClean="0">
                        <a:latin typeface="Cambria Math" panose="02040503050406030204" pitchFamily="18" charset="0"/>
                      </a:rPr>
                      <m:t>𝑇</m:t>
                    </m:r>
                  </m:oMath>
                </a14:m>
                <a:r>
                  <a:rPr lang="pt-BR" dirty="0"/>
                  <a:t> </a:t>
                </a:r>
                <a:r>
                  <a:rPr lang="pt-BR" b="1" i="1" dirty="0"/>
                  <a:t>passos</a:t>
                </a:r>
                <a:r>
                  <a:rPr lang="pt-BR" dirty="0"/>
                  <a:t>, produzindo uma sequência de amostras ruidosas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1</m:t>
                        </m:r>
                      </m:sub>
                    </m:sSub>
                  </m:oMath>
                </a14:m>
                <a:r>
                  <a:rPr lang="pt-BR" dirty="0"/>
                  <a:t>, ...,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𝑇</m:t>
                        </m:r>
                      </m:sub>
                    </m:sSub>
                  </m:oMath>
                </a14:m>
                <a:r>
                  <a:rPr lang="pt-BR" dirty="0"/>
                  <a:t>.</a:t>
                </a:r>
              </a:p>
              <a:p>
                <a:pPr lvl="1">
                  <a:buFont typeface="Wingdings" panose="05000000000000000000" pitchFamily="2" charset="2"/>
                  <a:buChar char="§"/>
                </a:pPr>
                <a14:m>
                  <m:oMath xmlns:m="http://schemas.openxmlformats.org/officeDocument/2006/math">
                    <m:r>
                      <a:rPr lang="pt-BR" b="0" i="1" smtClean="0">
                        <a:latin typeface="Cambria Math" panose="02040503050406030204" pitchFamily="18" charset="0"/>
                        <a:ea typeface="Cambria Math" panose="02040503050406030204" pitchFamily="18" charset="0"/>
                      </a:rPr>
                      <m:t>𝑞</m:t>
                    </m:r>
                    <m:r>
                      <a:rPr lang="pt-BR" b="0" i="1" smtClean="0">
                        <a:latin typeface="Cambria Math" panose="02040503050406030204" pitchFamily="18" charset="0"/>
                        <a:ea typeface="Cambria Math" panose="02040503050406030204" pitchFamily="18" charset="0"/>
                      </a:rPr>
                      <m:t>(</m:t>
                    </m:r>
                    <m:r>
                      <a:rPr lang="pt-BR" b="1" i="1" smtClean="0">
                        <a:latin typeface="Cambria Math" panose="02040503050406030204" pitchFamily="18" charset="0"/>
                        <a:ea typeface="Cambria Math" panose="02040503050406030204" pitchFamily="18" charset="0"/>
                      </a:rPr>
                      <m:t>𝒙</m:t>
                    </m:r>
                    <m:r>
                      <a:rPr lang="pt-BR" b="0" i="1" smtClean="0">
                        <a:latin typeface="Cambria Math" panose="02040503050406030204" pitchFamily="18" charset="0"/>
                        <a:ea typeface="Cambria Math" panose="02040503050406030204" pitchFamily="18" charset="0"/>
                      </a:rPr>
                      <m:t>)</m:t>
                    </m:r>
                  </m:oMath>
                </a14:m>
                <a:r>
                  <a:rPr lang="pt-BR" dirty="0"/>
                  <a:t> é a distribuição de probabilidade a ser aprendida.</a:t>
                </a:r>
              </a:p>
              <a:p>
                <a:r>
                  <a:rPr lang="pt-BR" dirty="0"/>
                  <a:t>Os </a:t>
                </a:r>
                <a:r>
                  <a:rPr lang="pt-BR" b="1" i="1" dirty="0"/>
                  <a:t>tamanhos dos passos </a:t>
                </a:r>
                <a:r>
                  <a:rPr lang="pt-BR" dirty="0"/>
                  <a:t>são controlados por um conjunto de variâncias, </a:t>
                </a:r>
                <a14:m>
                  <m:oMath xmlns:m="http://schemas.openxmlformats.org/officeDocument/2006/math">
                    <m:sSubSup>
                      <m:sSubSupPr>
                        <m:ctrlPr>
                          <a:rPr lang="pt-BR" i="1" smtClean="0">
                            <a:latin typeface="Cambria Math" panose="02040503050406030204" pitchFamily="18" charset="0"/>
                          </a:rPr>
                        </m:ctrlPr>
                      </m:sSubSupPr>
                      <m:e>
                        <m:d>
                          <m:dPr>
                            <m:begChr m:val="{"/>
                            <m:endChr m:val="}"/>
                            <m:ctrlPr>
                              <a:rPr lang="pt-BR" i="1">
                                <a:latin typeface="Cambria Math" panose="02040503050406030204" pitchFamily="18" charset="0"/>
                              </a:rPr>
                            </m:ctrlPr>
                          </m:dPr>
                          <m:e>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r>
                              <a:rPr lang="pt-BR" i="1">
                                <a:latin typeface="Cambria Math" panose="02040503050406030204" pitchFamily="18" charset="0"/>
                                <a:ea typeface="Cambria Math" panose="02040503050406030204" pitchFamily="18" charset="0"/>
                              </a:rPr>
                              <m:t>∈</m:t>
                            </m:r>
                            <m:d>
                              <m:dPr>
                                <m:begChr m:val="["/>
                                <m:endChr m:val="]"/>
                                <m:ctrlPr>
                                  <a:rPr lang="pt-BR" i="1">
                                    <a:latin typeface="Cambria Math" panose="02040503050406030204" pitchFamily="18" charset="0"/>
                                    <a:ea typeface="Cambria Math" panose="02040503050406030204" pitchFamily="18" charset="0"/>
                                  </a:rPr>
                                </m:ctrlPr>
                              </m:dPr>
                              <m:e>
                                <m:r>
                                  <a:rPr lang="pt-BR" i="1">
                                    <a:latin typeface="Cambria Math" panose="02040503050406030204" pitchFamily="18" charset="0"/>
                                    <a:ea typeface="Cambria Math" panose="02040503050406030204" pitchFamily="18" charset="0"/>
                                  </a:rPr>
                                  <m:t>0, 1</m:t>
                                </m:r>
                              </m:e>
                            </m:d>
                          </m:e>
                        </m:d>
                      </m:e>
                      <m:sub>
                        <m:r>
                          <a:rPr lang="pt-BR" b="0" i="1" smtClean="0">
                            <a:latin typeface="Cambria Math" panose="02040503050406030204" pitchFamily="18" charset="0"/>
                          </a:rPr>
                          <m:t>𝑡</m:t>
                        </m:r>
                        <m:r>
                          <a:rPr lang="pt-BR" b="0" i="1" smtClean="0">
                            <a:latin typeface="Cambria Math" panose="02040503050406030204" pitchFamily="18" charset="0"/>
                          </a:rPr>
                          <m:t>=1</m:t>
                        </m:r>
                      </m:sub>
                      <m:sup>
                        <m:r>
                          <a:rPr lang="pt-BR" b="0" i="1" smtClean="0">
                            <a:latin typeface="Cambria Math" panose="02040503050406030204" pitchFamily="18" charset="0"/>
                          </a:rPr>
                          <m:t>𝑇</m:t>
                        </m:r>
                      </m:sup>
                    </m:sSubSup>
                  </m:oMath>
                </a14:m>
                <a:r>
                  <a:rPr lang="pt-BR" dirty="0"/>
                  <a:t>.</a:t>
                </a:r>
              </a:p>
              <a:p>
                <a:pPr lvl="1">
                  <a:buFont typeface="Wingdings" panose="05000000000000000000" pitchFamily="2" charset="2"/>
                  <a:buChar char="§"/>
                </a:pPr>
                <a14:m>
                  <m:oMath xmlns:m="http://schemas.openxmlformats.org/officeDocument/2006/math">
                    <m:sSub>
                      <m:sSubPr>
                        <m:ctrlPr>
                          <a:rPr lang="pt-BR" i="1" smtClean="0">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oMath>
                </a14:m>
                <a:r>
                  <a:rPr lang="pt-BR" dirty="0"/>
                  <a:t> pode ser constante ou variar ao longo dos passos até </a:t>
                </a:r>
                <a14:m>
                  <m:oMath xmlns:m="http://schemas.openxmlformats.org/officeDocument/2006/math">
                    <m:r>
                      <a:rPr lang="pt-BR" i="1">
                        <a:latin typeface="Cambria Math" panose="02040503050406030204" pitchFamily="18" charset="0"/>
                      </a:rPr>
                      <m:t>𝑇</m:t>
                    </m:r>
                  </m:oMath>
                </a14:m>
                <a:r>
                  <a:rPr lang="pt-BR" dirty="0"/>
                  <a:t>. </a:t>
                </a:r>
              </a:p>
              <a:p>
                <a:pPr lvl="1">
                  <a:buFont typeface="Wingdings" panose="05000000000000000000" pitchFamily="2" charset="2"/>
                  <a:buChar char="§"/>
                </a:pPr>
                <a:r>
                  <a:rPr lang="pt-BR" dirty="0"/>
                  <a:t>Entretanto, resultados mostram que varia ao longo do tempo produz resultados melhores: variação linear, quadrática, </a:t>
                </a:r>
                <a:r>
                  <a:rPr lang="pt-BR" dirty="0" err="1"/>
                  <a:t>cossenoidal</a:t>
                </a:r>
                <a:r>
                  <a:rPr lang="pt-BR" dirty="0"/>
                  <a:t>, etc.</a:t>
                </a:r>
              </a:p>
              <a:p>
                <a:r>
                  <a:rPr lang="pt-BR" dirty="0"/>
                  <a:t>A variação do valor de </a:t>
                </a:r>
                <a14:m>
                  <m:oMath xmlns:m="http://schemas.openxmlformats.org/officeDocument/2006/math">
                    <m:sSub>
                      <m:sSubPr>
                        <m:ctrlPr>
                          <a:rPr lang="pt-BR" i="1" smtClean="0">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r>
                      <a:rPr lang="pt-BR" i="1">
                        <a:latin typeface="Cambria Math" panose="02040503050406030204" pitchFamily="18" charset="0"/>
                      </a:rPr>
                      <m:t> </m:t>
                    </m:r>
                  </m:oMath>
                </a14:m>
                <a:r>
                  <a:rPr lang="pt-BR" dirty="0"/>
                  <a:t>garante que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𝑇</m:t>
                        </m:r>
                      </m:sub>
                    </m:sSub>
                    <m:r>
                      <a:rPr lang="pt-BR" i="1">
                        <a:latin typeface="Cambria Math" panose="02040503050406030204" pitchFamily="18" charset="0"/>
                      </a:rPr>
                      <m:t> </m:t>
                    </m:r>
                  </m:oMath>
                </a14:m>
                <a:r>
                  <a:rPr lang="pt-BR" dirty="0"/>
                  <a:t>tenha praticamente uma distribuição Gaussiana isotrópica para </a:t>
                </a:r>
                <a14:m>
                  <m:oMath xmlns:m="http://schemas.openxmlformats.org/officeDocument/2006/math">
                    <m:r>
                      <a:rPr lang="pt-BR" i="1">
                        <a:latin typeface="Cambria Math" panose="02040503050406030204" pitchFamily="18" charset="0"/>
                      </a:rPr>
                      <m:t>𝑇</m:t>
                    </m:r>
                  </m:oMath>
                </a14:m>
                <a:r>
                  <a:rPr lang="pt-BR" dirty="0"/>
                  <a:t> suficientemente grande.</a:t>
                </a:r>
              </a:p>
            </p:txBody>
          </p:sp>
        </mc:Choice>
        <mc:Fallback xmlns="">
          <p:sp>
            <p:nvSpPr>
              <p:cNvPr id="3" name="Espaço Reservado para Conteúdo 2">
                <a:extLst>
                  <a:ext uri="{FF2B5EF4-FFF2-40B4-BE49-F238E27FC236}">
                    <a16:creationId xmlns:a16="http://schemas.microsoft.com/office/drawing/2014/main" id="{6D2BD8ED-B485-A047-26BC-E359BE2E1408}"/>
                  </a:ext>
                </a:extLst>
              </p:cNvPr>
              <p:cNvSpPr>
                <a:spLocks noGrp="1" noRot="1" noChangeAspect="1" noMove="1" noResize="1" noEditPoints="1" noAdjustHandles="1" noChangeArrowheads="1" noChangeShapeType="1" noTextEdit="1"/>
              </p:cNvSpPr>
              <p:nvPr>
                <p:ph idx="1"/>
              </p:nvPr>
            </p:nvSpPr>
            <p:spPr>
              <a:xfrm>
                <a:off x="838199" y="1825624"/>
                <a:ext cx="11215255" cy="5032375"/>
              </a:xfrm>
              <a:blipFill>
                <a:blip r:embed="rId3"/>
                <a:stretch>
                  <a:fillRect l="-924" t="-1937" b="-1453"/>
                </a:stretch>
              </a:blipFill>
            </p:spPr>
            <p:txBody>
              <a:bodyPr/>
              <a:lstStyle/>
              <a:p>
                <a:r>
                  <a:rPr lang="pt-BR">
                    <a:noFill/>
                  </a:rPr>
                  <a:t> </a:t>
                </a:r>
              </a:p>
            </p:txBody>
          </p:sp>
        </mc:Fallback>
      </mc:AlternateContent>
    </p:spTree>
    <p:extLst>
      <p:ext uri="{BB962C8B-B14F-4D97-AF65-F5344CB8AC3E}">
        <p14:creationId xmlns:p14="http://schemas.microsoft.com/office/powerpoint/2010/main" val="744933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2EFA5D-D1D2-5EFF-B6B8-409022B5EA7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332A1249-54EC-4DC4-BDF2-E2E114E934F5}"/>
              </a:ext>
            </a:extLst>
          </p:cNvPr>
          <p:cNvSpPr>
            <a:spLocks noGrp="1"/>
          </p:cNvSpPr>
          <p:nvPr>
            <p:ph type="title"/>
          </p:nvPr>
        </p:nvSpPr>
        <p:spPr/>
        <p:txBody>
          <a:bodyPr/>
          <a:lstStyle/>
          <a:p>
            <a:r>
              <a:rPr lang="pt-BR" dirty="0"/>
              <a:t>Processo de difusão direta</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27BF9E59-E172-DE50-DBF6-335F6EFB8B04}"/>
                  </a:ext>
                </a:extLst>
              </p:cNvPr>
              <p:cNvSpPr>
                <a:spLocks noGrp="1"/>
              </p:cNvSpPr>
              <p:nvPr>
                <p:ph idx="1"/>
              </p:nvPr>
            </p:nvSpPr>
            <p:spPr>
              <a:xfrm>
                <a:off x="838198" y="1825624"/>
                <a:ext cx="11353801" cy="5032375"/>
              </a:xfrm>
            </p:spPr>
            <p:txBody>
              <a:bodyPr>
                <a:normAutofit lnSpcReduction="10000"/>
              </a:bodyPr>
              <a:lstStyle/>
              <a:p>
                <a:r>
                  <a:rPr lang="pt-BR" dirty="0"/>
                  <a:t>Em cada passo, </a:t>
                </a:r>
                <a14:m>
                  <m:oMath xmlns:m="http://schemas.openxmlformats.org/officeDocument/2006/math">
                    <m:r>
                      <a:rPr lang="pt-BR" i="1">
                        <a:latin typeface="Cambria Math" panose="02040503050406030204" pitchFamily="18" charset="0"/>
                      </a:rPr>
                      <m:t>𝑡</m:t>
                    </m:r>
                  </m:oMath>
                </a14:m>
                <a:r>
                  <a:rPr lang="pt-BR" dirty="0"/>
                  <a:t>, da cadeia de Markov adicionamos ruído gaussiano com variância </a:t>
                </a:r>
                <a14:m>
                  <m:oMath xmlns:m="http://schemas.openxmlformats.org/officeDocument/2006/math">
                    <m:sSub>
                      <m:sSubPr>
                        <m:ctrlPr>
                          <a:rPr lang="pt-BR" i="1" smtClean="0">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oMath>
                </a14:m>
                <a:r>
                  <a:rPr lang="pt-BR" dirty="0"/>
                  <a:t> à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r>
                          <a:rPr lang="pt-BR" b="0" i="1" smtClean="0">
                            <a:latin typeface="Cambria Math" panose="02040503050406030204" pitchFamily="18" charset="0"/>
                          </a:rPr>
                          <m:t>−1</m:t>
                        </m:r>
                      </m:sub>
                    </m:sSub>
                  </m:oMath>
                </a14:m>
                <a:r>
                  <a:rPr lang="pt-BR" dirty="0"/>
                  <a:t>, gerando uma nova variável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oMath>
                </a14:m>
                <a:r>
                  <a:rPr lang="pt-BR" dirty="0"/>
                  <a:t> com distribuição</a:t>
                </a:r>
              </a:p>
              <a:p>
                <a:pPr marL="0" indent="0">
                  <a:buNone/>
                </a:pPr>
                <a14:m>
                  <m:oMathPara xmlns:m="http://schemas.openxmlformats.org/officeDocument/2006/math">
                    <m:oMathParaPr>
                      <m:jc m:val="center"/>
                    </m:oMathParaPr>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d>
                      <m:r>
                        <a:rPr lang="pt-BR" b="0" i="1" smtClean="0">
                          <a:latin typeface="Cambria Math" panose="02040503050406030204" pitchFamily="18" charset="0"/>
                          <a:ea typeface="Cambria Math" panose="02040503050406030204" pitchFamily="18" charset="0"/>
                        </a:rPr>
                        <m:t>=</m:t>
                      </m:r>
                      <m:rad>
                        <m:radPr>
                          <m:degHide m:val="on"/>
                          <m:ctrlPr>
                            <a:rPr lang="pt-BR" b="0" i="1" smtClean="0">
                              <a:latin typeface="Cambria Math" panose="02040503050406030204" pitchFamily="18" charset="0"/>
                              <a:ea typeface="Cambria Math" panose="02040503050406030204" pitchFamily="18" charset="0"/>
                            </a:rPr>
                          </m:ctrlPr>
                        </m:radPr>
                        <m:deg/>
                        <m:e>
                          <m:r>
                            <a:rPr lang="pt-BR" b="0" i="1" smtClean="0">
                              <a:latin typeface="Cambria Math" panose="02040503050406030204" pitchFamily="18" charset="0"/>
                              <a:ea typeface="Cambria Math" panose="02040503050406030204" pitchFamily="18" charset="0"/>
                            </a:rPr>
                            <m:t>1−</m:t>
                          </m:r>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e>
                      </m:rad>
                      <m:sSub>
                        <m:sSubPr>
                          <m:ctrlPr>
                            <a:rPr lang="pt-BR" i="1" smtClean="0">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i="1">
                              <a:latin typeface="Cambria Math" panose="02040503050406030204" pitchFamily="18" charset="0"/>
                            </a:rPr>
                            <m:t>−1</m:t>
                          </m:r>
                        </m:sub>
                      </m:sSub>
                      <m:r>
                        <a:rPr lang="pt-BR" b="0" i="0" smtClean="0">
                          <a:latin typeface="Cambria Math" panose="02040503050406030204" pitchFamily="18" charset="0"/>
                        </a:rPr>
                        <m:t>+</m:t>
                      </m:r>
                      <m:rad>
                        <m:radPr>
                          <m:degHide m:val="on"/>
                          <m:ctrlPr>
                            <a:rPr lang="pt-BR" i="1">
                              <a:latin typeface="Cambria Math" panose="02040503050406030204" pitchFamily="18" charset="0"/>
                              <a:ea typeface="Cambria Math" panose="02040503050406030204" pitchFamily="18" charset="0"/>
                            </a:rPr>
                          </m:ctrlPr>
                        </m:radPr>
                        <m:deg/>
                        <m:e>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e>
                      </m:rad>
                      <m:sSub>
                        <m:sSubPr>
                          <m:ctrlPr>
                            <a:rPr lang="pt-BR" i="1">
                              <a:latin typeface="Cambria Math" panose="02040503050406030204" pitchFamily="18" charset="0"/>
                            </a:rPr>
                          </m:ctrlPr>
                        </m:sSubPr>
                        <m:e>
                          <m:r>
                            <a:rPr lang="pt-BR" b="1" i="1" smtClean="0">
                              <a:latin typeface="Cambria Math" panose="02040503050406030204" pitchFamily="18" charset="0"/>
                            </a:rPr>
                            <m:t>𝒛</m:t>
                          </m:r>
                        </m:e>
                        <m:sub>
                          <m:r>
                            <a:rPr lang="pt-BR" i="1">
                              <a:latin typeface="Cambria Math" panose="02040503050406030204" pitchFamily="18" charset="0"/>
                            </a:rPr>
                            <m:t>𝑡</m:t>
                          </m:r>
                        </m:sub>
                      </m:sSub>
                      <m:r>
                        <a:rPr lang="pt-BR" b="0" i="1" smtClean="0">
                          <a:latin typeface="Cambria Math" panose="02040503050406030204" pitchFamily="18" charset="0"/>
                        </a:rPr>
                        <m:t>=</m:t>
                      </m:r>
                      <m:r>
                        <a:rPr lang="el-GR" i="1">
                          <a:latin typeface="Cambria Math" panose="02040503050406030204" pitchFamily="18" charset="0"/>
                          <a:ea typeface="Cambria Math" panose="02040503050406030204" pitchFamily="18" charset="0"/>
                        </a:rPr>
                        <m:t>𝛮</m:t>
                      </m:r>
                      <m:d>
                        <m:dPr>
                          <m:ctrlPr>
                            <a:rPr lang="pt-BR"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b="0" i="1" smtClean="0">
                              <a:latin typeface="Cambria Math" panose="02040503050406030204" pitchFamily="18" charset="0"/>
                            </a:rPr>
                            <m:t>;</m:t>
                          </m:r>
                          <m:sSub>
                            <m:sSubPr>
                              <m:ctrlPr>
                                <a:rPr lang="pt-BR" b="0" i="1" smtClean="0">
                                  <a:latin typeface="Cambria Math" panose="02040503050406030204" pitchFamily="18" charset="0"/>
                                </a:rPr>
                              </m:ctrlPr>
                            </m:sSubPr>
                            <m:e>
                              <m:r>
                                <a:rPr lang="pt-BR" b="1" i="1" smtClean="0">
                                  <a:latin typeface="Cambria Math" panose="02040503050406030204" pitchFamily="18" charset="0"/>
                                  <a:ea typeface="Cambria Math" panose="02040503050406030204" pitchFamily="18" charset="0"/>
                                </a:rPr>
                                <m:t>𝝁</m:t>
                              </m:r>
                            </m:e>
                            <m:sub>
                              <m:r>
                                <a:rPr lang="pt-BR" b="0" i="1" smtClean="0">
                                  <a:latin typeface="Cambria Math" panose="02040503050406030204" pitchFamily="18" charset="0"/>
                                </a:rPr>
                                <m:t>𝑡</m:t>
                              </m:r>
                            </m:sub>
                          </m:sSub>
                          <m:r>
                            <a:rPr lang="pt-BR" b="0" i="1" smtClean="0">
                              <a:latin typeface="Cambria Math" panose="02040503050406030204" pitchFamily="18" charset="0"/>
                            </a:rPr>
                            <m:t>=</m:t>
                          </m:r>
                          <m:rad>
                            <m:radPr>
                              <m:degHide m:val="on"/>
                              <m:ctrlPr>
                                <a:rPr lang="pt-BR" i="1" smtClean="0">
                                  <a:latin typeface="Cambria Math" panose="02040503050406030204" pitchFamily="18" charset="0"/>
                                  <a:ea typeface="Cambria Math" panose="02040503050406030204" pitchFamily="18" charset="0"/>
                                </a:rPr>
                              </m:ctrlPr>
                            </m:radPr>
                            <m:deg/>
                            <m:e>
                              <m:r>
                                <a:rPr lang="pt-BR" i="1">
                                  <a:latin typeface="Cambria Math" panose="02040503050406030204" pitchFamily="18" charset="0"/>
                                  <a:ea typeface="Cambria Math" panose="02040503050406030204" pitchFamily="18" charset="0"/>
                                </a:rPr>
                                <m:t>1−</m:t>
                              </m:r>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e>
                          </m:rad>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i="1">
                                  <a:latin typeface="Cambria Math" panose="02040503050406030204" pitchFamily="18" charset="0"/>
                                </a:rPr>
                                <m:t>−1</m:t>
                              </m:r>
                            </m:sub>
                          </m:sSub>
                          <m:r>
                            <a:rPr lang="pt-BR" i="1">
                              <a:latin typeface="Cambria Math" panose="02040503050406030204" pitchFamily="18" charset="0"/>
                              <a:ea typeface="Cambria Math" panose="02040503050406030204" pitchFamily="18" charset="0"/>
                            </a:rPr>
                            <m:t>,</m:t>
                          </m:r>
                          <m:sSub>
                            <m:sSubPr>
                              <m:ctrlPr>
                                <a:rPr lang="pt-BR" i="1" smtClean="0">
                                  <a:latin typeface="Cambria Math" panose="02040503050406030204" pitchFamily="18" charset="0"/>
                                  <a:ea typeface="Cambria Math" panose="02040503050406030204" pitchFamily="18" charset="0"/>
                                </a:rPr>
                              </m:ctrlPr>
                            </m:sSubPr>
                            <m:e>
                              <m:r>
                                <a:rPr lang="el-GR" b="1" i="1" smtClean="0">
                                  <a:latin typeface="Cambria Math" panose="02040503050406030204" pitchFamily="18" charset="0"/>
                                  <a:ea typeface="Cambria Math" panose="02040503050406030204" pitchFamily="18" charset="0"/>
                                </a:rPr>
                                <m:t>𝜮</m:t>
                              </m:r>
                            </m:e>
                            <m:sub>
                              <m:r>
                                <a:rPr lang="pt-BR" b="0" i="1" smtClean="0">
                                  <a:latin typeface="Cambria Math" panose="02040503050406030204" pitchFamily="18" charset="0"/>
                                  <a:ea typeface="Cambria Math" panose="02040503050406030204" pitchFamily="18" charset="0"/>
                                </a:rPr>
                                <m:t>𝑡</m:t>
                              </m:r>
                            </m:sub>
                          </m:sSub>
                          <m:r>
                            <a:rPr lang="pt-BR" b="0" i="1" smtClean="0">
                              <a:latin typeface="Cambria Math" panose="02040503050406030204" pitchFamily="18" charset="0"/>
                              <a:ea typeface="Cambria Math" panose="02040503050406030204" pitchFamily="18" charset="0"/>
                            </a:rPr>
                            <m:t>=</m:t>
                          </m:r>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r>
                            <a:rPr lang="pt-BR" b="1" i="1">
                              <a:latin typeface="Cambria Math" panose="02040503050406030204" pitchFamily="18" charset="0"/>
                              <a:ea typeface="Cambria Math" panose="02040503050406030204" pitchFamily="18" charset="0"/>
                            </a:rPr>
                            <m:t>𝑰</m:t>
                          </m:r>
                        </m:e>
                      </m:d>
                      <m:r>
                        <a:rPr lang="pt-BR" b="0" i="0" smtClean="0">
                          <a:latin typeface="Cambria Math" panose="02040503050406030204" pitchFamily="18" charset="0"/>
                          <a:ea typeface="Cambria Math" panose="02040503050406030204" pitchFamily="18" charset="0"/>
                        </a:rPr>
                        <m:t>,</m:t>
                      </m:r>
                    </m:oMath>
                  </m:oMathPara>
                </a14:m>
                <a:endParaRPr lang="pt-BR" b="0" dirty="0">
                  <a:ea typeface="Cambria Math" panose="02040503050406030204" pitchFamily="18" charset="0"/>
                </a:endParaRPr>
              </a:p>
              <a:p>
                <a:pPr marL="0" indent="0">
                  <a:buNone/>
                </a:pPr>
                <a:r>
                  <a:rPr lang="pt-BR" dirty="0"/>
                  <a:t>onde </a:t>
                </a:r>
                <a14:m>
                  <m:oMath xmlns:m="http://schemas.openxmlformats.org/officeDocument/2006/math">
                    <m:sSub>
                      <m:sSubPr>
                        <m:ctrlPr>
                          <a:rPr lang="pt-BR" i="1" smtClean="0">
                            <a:latin typeface="Cambria Math" panose="02040503050406030204" pitchFamily="18" charset="0"/>
                          </a:rPr>
                        </m:ctrlPr>
                      </m:sSubPr>
                      <m:e>
                        <m:r>
                          <a:rPr lang="pt-BR" b="1" i="1" smtClean="0">
                            <a:latin typeface="Cambria Math" panose="02040503050406030204" pitchFamily="18" charset="0"/>
                          </a:rPr>
                          <m:t>𝒛</m:t>
                        </m:r>
                      </m:e>
                      <m:sub>
                        <m:r>
                          <a:rPr lang="pt-BR" i="1">
                            <a:latin typeface="Cambria Math" panose="02040503050406030204" pitchFamily="18" charset="0"/>
                          </a:rPr>
                          <m:t>𝑡</m:t>
                        </m:r>
                      </m:sub>
                    </m:sSub>
                    <m:r>
                      <a:rPr lang="pt-BR" i="1">
                        <a:latin typeface="Cambria Math" panose="02040503050406030204" pitchFamily="18" charset="0"/>
                        <a:ea typeface="Cambria Math" panose="02040503050406030204" pitchFamily="18" charset="0"/>
                      </a:rPr>
                      <m:t>~</m:t>
                    </m:r>
                    <m:r>
                      <a:rPr lang="el-GR" i="1">
                        <a:latin typeface="Cambria Math" panose="02040503050406030204" pitchFamily="18" charset="0"/>
                        <a:ea typeface="Cambria Math" panose="02040503050406030204" pitchFamily="18" charset="0"/>
                      </a:rPr>
                      <m:t>𝛮</m:t>
                    </m:r>
                    <m:d>
                      <m:dPr>
                        <m:ctrlPr>
                          <a:rPr lang="pt-BR" i="1">
                            <a:latin typeface="Cambria Math" panose="02040503050406030204" pitchFamily="18" charset="0"/>
                            <a:ea typeface="Cambria Math" panose="02040503050406030204" pitchFamily="18" charset="0"/>
                          </a:rPr>
                        </m:ctrlPr>
                      </m:dPr>
                      <m:e>
                        <m:r>
                          <a:rPr lang="pt-BR" b="1" i="1">
                            <a:latin typeface="Cambria Math" panose="02040503050406030204" pitchFamily="18" charset="0"/>
                            <a:ea typeface="Cambria Math" panose="02040503050406030204" pitchFamily="18" charset="0"/>
                          </a:rPr>
                          <m:t>𝟎</m:t>
                        </m:r>
                        <m:r>
                          <a:rPr lang="pt-BR" i="1">
                            <a:latin typeface="Cambria Math" panose="02040503050406030204" pitchFamily="18" charset="0"/>
                            <a:ea typeface="Cambria Math" panose="02040503050406030204" pitchFamily="18" charset="0"/>
                          </a:rPr>
                          <m:t>,</m:t>
                        </m:r>
                        <m:r>
                          <a:rPr lang="pt-BR" b="1" i="1">
                            <a:latin typeface="Cambria Math" panose="02040503050406030204" pitchFamily="18" charset="0"/>
                            <a:ea typeface="Cambria Math" panose="02040503050406030204" pitchFamily="18" charset="0"/>
                          </a:rPr>
                          <m:t>𝑰</m:t>
                        </m:r>
                      </m:e>
                    </m:d>
                  </m:oMath>
                </a14:m>
                <a:r>
                  <a:rPr lang="pt-BR" dirty="0"/>
                  <a:t>.</a:t>
                </a:r>
              </a:p>
              <a:p>
                <a:pPr marL="0" indent="0">
                  <a:buNone/>
                </a:pPr>
                <a:endParaRPr lang="pt-BR" dirty="0"/>
              </a:p>
              <a:p>
                <a:pPr marL="0" indent="0">
                  <a:buNone/>
                </a:pPr>
                <a:endParaRPr lang="pt-BR" dirty="0"/>
              </a:p>
              <a:p>
                <a:pPr marL="0" indent="0">
                  <a:buNone/>
                </a:pPr>
                <a:endParaRPr lang="pt-BR" dirty="0"/>
              </a:p>
              <a:p>
                <a:r>
                  <a:rPr lang="pt-BR" dirty="0"/>
                  <a:t>A amostra de dados, </a:t>
                </a:r>
                <a14:m>
                  <m:oMath xmlns:m="http://schemas.openxmlformats.org/officeDocument/2006/math">
                    <m:sSub>
                      <m:sSubPr>
                        <m:ctrlPr>
                          <a:rPr lang="pt-BR" i="1" smtClean="0">
                            <a:latin typeface="Cambria Math" panose="02040503050406030204" pitchFamily="18" charset="0"/>
                          </a:rPr>
                        </m:ctrlPr>
                      </m:sSubPr>
                      <m:e>
                        <m:r>
                          <a:rPr lang="pt-BR" b="1" i="1" smtClean="0">
                            <a:latin typeface="Cambria Math" panose="02040503050406030204" pitchFamily="18" charset="0"/>
                          </a:rPr>
                          <m:t>𝒙</m:t>
                        </m:r>
                      </m:e>
                      <m:sub>
                        <m:r>
                          <a:rPr lang="pt-BR" b="0" i="1" smtClean="0">
                            <a:latin typeface="Cambria Math" panose="02040503050406030204" pitchFamily="18" charset="0"/>
                          </a:rPr>
                          <m:t>0</m:t>
                        </m:r>
                      </m:sub>
                    </m:sSub>
                  </m:oMath>
                </a14:m>
                <a:r>
                  <a:rPr lang="pt-BR" dirty="0"/>
                  <a:t>, perde gradualmente suas características distinguíveis à medida que o passo se torna maior. </a:t>
                </a:r>
              </a:p>
              <a:p>
                <a:r>
                  <a:rPr lang="pt-BR" dirty="0"/>
                  <a:t>Eventualmente, quando </a:t>
                </a:r>
                <a14:m>
                  <m:oMath xmlns:m="http://schemas.openxmlformats.org/officeDocument/2006/math">
                    <m:r>
                      <a:rPr lang="pt-BR" b="0" i="1" smtClean="0">
                        <a:latin typeface="Cambria Math" panose="02040503050406030204" pitchFamily="18" charset="0"/>
                      </a:rPr>
                      <m:t>𝑇</m:t>
                    </m:r>
                    <m:r>
                      <a:rPr lang="pt-BR" b="0" i="1" smtClean="0">
                        <a:latin typeface="Cambria Math" panose="02040503050406030204" pitchFamily="18" charset="0"/>
                        <a:ea typeface="Cambria Math" panose="02040503050406030204" pitchFamily="18" charset="0"/>
                      </a:rPr>
                      <m:t>→∞</m:t>
                    </m:r>
                  </m:oMath>
                </a14:m>
                <a:r>
                  <a:rPr lang="pt-BR" dirty="0"/>
                  <a:t>,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𝑇</m:t>
                        </m:r>
                      </m:sub>
                    </m:sSub>
                    <m:r>
                      <a:rPr lang="pt-BR" i="1">
                        <a:latin typeface="Cambria Math" panose="02040503050406030204" pitchFamily="18" charset="0"/>
                      </a:rPr>
                      <m:t> </m:t>
                    </m:r>
                  </m:oMath>
                </a14:m>
                <a:r>
                  <a:rPr lang="pt-BR" dirty="0"/>
                  <a:t>é equivalente a uma distribuição Gaussiana isotrópica.</a:t>
                </a:r>
              </a:p>
            </p:txBody>
          </p:sp>
        </mc:Choice>
        <mc:Fallback xmlns="">
          <p:sp>
            <p:nvSpPr>
              <p:cNvPr id="3" name="Espaço Reservado para Conteúdo 2">
                <a:extLst>
                  <a:ext uri="{FF2B5EF4-FFF2-40B4-BE49-F238E27FC236}">
                    <a16:creationId xmlns:a16="http://schemas.microsoft.com/office/drawing/2014/main" id="{27BF9E59-E172-DE50-DBF6-335F6EFB8B04}"/>
                  </a:ext>
                </a:extLst>
              </p:cNvPr>
              <p:cNvSpPr>
                <a:spLocks noGrp="1" noRot="1" noChangeAspect="1" noMove="1" noResize="1" noEditPoints="1" noAdjustHandles="1" noChangeArrowheads="1" noChangeShapeType="1" noTextEdit="1"/>
              </p:cNvSpPr>
              <p:nvPr>
                <p:ph idx="1"/>
              </p:nvPr>
            </p:nvSpPr>
            <p:spPr>
              <a:xfrm>
                <a:off x="838198" y="1825624"/>
                <a:ext cx="11353801" cy="5032375"/>
              </a:xfrm>
              <a:blipFill>
                <a:blip r:embed="rId2"/>
                <a:stretch>
                  <a:fillRect l="-1074" t="-2663"/>
                </a:stretch>
              </a:blipFill>
            </p:spPr>
            <p:txBody>
              <a:bodyPr/>
              <a:lstStyle/>
              <a:p>
                <a:r>
                  <a:rPr lang="pt-BR">
                    <a:noFill/>
                  </a:rPr>
                  <a:t> </a:t>
                </a:r>
              </a:p>
            </p:txBody>
          </p:sp>
        </mc:Fallback>
      </mc:AlternateContent>
      <p:pic>
        <p:nvPicPr>
          <p:cNvPr id="2050" name="Picture 2">
            <a:extLst>
              <a:ext uri="{FF2B5EF4-FFF2-40B4-BE49-F238E27FC236}">
                <a16:creationId xmlns:a16="http://schemas.microsoft.com/office/drawing/2014/main" id="{4D068D61-5719-1DAA-5B99-B77DEB59A1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8608" y="3429000"/>
            <a:ext cx="5594784" cy="14628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737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F62ED7-D179-C668-1C5A-5BC6BB953FC7}"/>
              </a:ext>
            </a:extLst>
          </p:cNvPr>
          <p:cNvSpPr>
            <a:spLocks noGrp="1"/>
          </p:cNvSpPr>
          <p:nvPr>
            <p:ph type="title"/>
          </p:nvPr>
        </p:nvSpPr>
        <p:spPr/>
        <p:txBody>
          <a:bodyPr/>
          <a:lstStyle/>
          <a:p>
            <a:r>
              <a:rPr lang="pt-BR" dirty="0"/>
              <a:t>Processo de difusão direta</a:t>
            </a:r>
          </a:p>
        </p:txBody>
      </p:sp>
      <mc:AlternateContent xmlns:mc="http://schemas.openxmlformats.org/markup-compatibility/2006">
        <mc:Choice xmlns:a14="http://schemas.microsoft.com/office/drawing/2010/main" Requires="a14">
          <p:sp>
            <p:nvSpPr>
              <p:cNvPr id="3" name="Espaço Reservado para Conteúdo 2">
                <a:extLst>
                  <a:ext uri="{FF2B5EF4-FFF2-40B4-BE49-F238E27FC236}">
                    <a16:creationId xmlns:a16="http://schemas.microsoft.com/office/drawing/2014/main" id="{55264B82-DA8A-6C23-8CBB-F4A27F6B2232}"/>
                  </a:ext>
                </a:extLst>
              </p:cNvPr>
              <p:cNvSpPr>
                <a:spLocks noGrp="1"/>
              </p:cNvSpPr>
              <p:nvPr>
                <p:ph idx="1"/>
              </p:nvPr>
            </p:nvSpPr>
            <p:spPr>
              <a:xfrm>
                <a:off x="838200" y="1825624"/>
                <a:ext cx="11095182" cy="5032375"/>
              </a:xfrm>
            </p:spPr>
            <p:txBody>
              <a:bodyPr/>
              <a:lstStyle/>
              <a:p>
                <a:r>
                  <a:rPr lang="pt-BR" dirty="0"/>
                  <a:t>Notem que </a:t>
                </a: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d>
                  </m:oMath>
                </a14:m>
                <a:r>
                  <a:rPr lang="pt-BR" dirty="0"/>
                  <a:t> continua sendo uma distribuição normal.</a:t>
                </a:r>
              </a:p>
              <a:p>
                <a:r>
                  <a:rPr lang="pt-BR" dirty="0"/>
                  <a:t>Percebam também que </a:t>
                </a:r>
                <a14:m>
                  <m:oMath xmlns:m="http://schemas.openxmlformats.org/officeDocument/2006/math">
                    <m:sSub>
                      <m:sSubPr>
                        <m:ctrlPr>
                          <a:rPr lang="pt-BR" i="1" smtClean="0">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1</m:t>
                        </m:r>
                      </m:sub>
                    </m:sSub>
                  </m:oMath>
                </a14:m>
                <a:r>
                  <a:rPr lang="pt-BR" dirty="0"/>
                  <a:t>, ...,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𝑇</m:t>
                        </m:r>
                      </m:sub>
                    </m:sSub>
                  </m:oMath>
                </a14:m>
                <a:r>
                  <a:rPr lang="pt-BR" dirty="0"/>
                  <a:t> têm a </a:t>
                </a:r>
                <a:r>
                  <a:rPr lang="pt-BR" b="1" i="1" dirty="0">
                    <a:solidFill>
                      <a:srgbClr val="7030A0"/>
                    </a:solidFill>
                  </a:rPr>
                  <a:t>mesma dimensão </a:t>
                </a:r>
                <a:r>
                  <a:rPr lang="pt-BR" dirty="0"/>
                  <a:t>de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0</m:t>
                        </m:r>
                      </m:sub>
                    </m:sSub>
                  </m:oMath>
                </a14:m>
                <a:r>
                  <a:rPr lang="pt-BR" dirty="0"/>
                  <a:t>. </a:t>
                </a:r>
              </a:p>
              <a:p>
                <a:r>
                  <a:rPr lang="pt-BR" dirty="0"/>
                  <a:t>Assim, podemos ir a partir do dado de entrada </a:t>
                </a:r>
                <a14:m>
                  <m:oMath xmlns:m="http://schemas.openxmlformats.org/officeDocument/2006/math">
                    <m:sSub>
                      <m:sSubPr>
                        <m:ctrlPr>
                          <a:rPr lang="pt-BR" i="1" smtClean="0">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0</m:t>
                        </m:r>
                      </m:sub>
                    </m:sSub>
                  </m:oMath>
                </a14:m>
                <a:r>
                  <a:rPr lang="pt-BR" dirty="0"/>
                  <a:t> até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𝑇</m:t>
                        </m:r>
                      </m:sub>
                    </m:sSub>
                  </m:oMath>
                </a14:m>
                <a:r>
                  <a:rPr lang="pt-BR" dirty="0"/>
                  <a:t>, da seguinte forma</a:t>
                </a:r>
              </a:p>
              <a:p>
                <a:pPr marL="0" indent="0" algn="ctr">
                  <a:buNone/>
                </a:pP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0" i="1" smtClean="0">
                            <a:latin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1:</m:t>
                            </m:r>
                            <m:r>
                              <a:rPr lang="pt-BR" b="0" i="1" smtClean="0">
                                <a:latin typeface="Cambria Math" panose="02040503050406030204" pitchFamily="18" charset="0"/>
                              </a:rPr>
                              <m:t>𝑇</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0</m:t>
                            </m:r>
                          </m:sub>
                        </m:sSub>
                      </m:e>
                    </m:d>
                    <m:r>
                      <a:rPr lang="pt-BR" b="0" i="1" smtClean="0">
                        <a:latin typeface="Cambria Math" panose="02040503050406030204" pitchFamily="18" charset="0"/>
                      </a:rPr>
                      <m:t>=</m:t>
                    </m:r>
                    <m:nary>
                      <m:naryPr>
                        <m:chr m:val="∏"/>
                        <m:ctrlPr>
                          <a:rPr lang="pt-BR" b="0" i="1" smtClean="0">
                            <a:latin typeface="Cambria Math" panose="02040503050406030204" pitchFamily="18" charset="0"/>
                          </a:rPr>
                        </m:ctrlPr>
                      </m:naryPr>
                      <m:sub>
                        <m:r>
                          <m:rPr>
                            <m:brk m:alnAt="23"/>
                          </m:rPr>
                          <a:rPr lang="pt-BR" b="0" i="1" smtClean="0">
                            <a:latin typeface="Cambria Math" panose="02040503050406030204" pitchFamily="18" charset="0"/>
                          </a:rPr>
                          <m:t>𝑡</m:t>
                        </m:r>
                        <m:r>
                          <a:rPr lang="pt-BR" b="0" i="1" smtClean="0">
                            <a:latin typeface="Cambria Math" panose="02040503050406030204" pitchFamily="18" charset="0"/>
                          </a:rPr>
                          <m:t>=1</m:t>
                        </m:r>
                      </m:sub>
                      <m:sup>
                        <m:r>
                          <a:rPr lang="pt-BR" b="0" i="1" smtClean="0">
                            <a:latin typeface="Cambria Math" panose="02040503050406030204" pitchFamily="18" charset="0"/>
                          </a:rPr>
                          <m:t>𝑇</m:t>
                        </m:r>
                      </m:sup>
                      <m:e>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i="1">
                                    <a:latin typeface="Cambria Math" panose="02040503050406030204" pitchFamily="18" charset="0"/>
                                  </a:rPr>
                                  <m:t>−1</m:t>
                                </m:r>
                              </m:sub>
                            </m:sSub>
                          </m:e>
                        </m:d>
                      </m:e>
                    </m:nary>
                  </m:oMath>
                </a14:m>
                <a:r>
                  <a:rPr lang="pt-BR" dirty="0"/>
                  <a:t>.</a:t>
                </a:r>
              </a:p>
              <a:p>
                <a:r>
                  <a:rPr lang="pt-BR" dirty="0"/>
                  <a:t>Esse processo que vai de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0</m:t>
                        </m:r>
                      </m:sub>
                    </m:sSub>
                  </m:oMath>
                </a14:m>
                <a:r>
                  <a:rPr lang="pt-BR" dirty="0"/>
                  <a:t> até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𝑇</m:t>
                        </m:r>
                      </m:sub>
                    </m:sSub>
                  </m:oMath>
                </a14:m>
                <a:r>
                  <a:rPr lang="pt-BR" dirty="0"/>
                  <a:t> é chamado de </a:t>
                </a:r>
                <a:r>
                  <a:rPr lang="pt-BR" b="1" i="1" dirty="0">
                    <a:solidFill>
                      <a:srgbClr val="7030A0"/>
                    </a:solidFill>
                  </a:rPr>
                  <a:t>trajetória</a:t>
                </a:r>
                <a:r>
                  <a:rPr lang="pt-BR" dirty="0"/>
                  <a:t>.</a:t>
                </a:r>
              </a:p>
              <a:p>
                <a:r>
                  <a:rPr lang="pt-BR" dirty="0"/>
                  <a:t>Usando um truque de reparametrização, podemos amostrar </a:t>
                </a:r>
                <a14:m>
                  <m:oMath xmlns:m="http://schemas.openxmlformats.org/officeDocument/2006/math">
                    <m:sSub>
                      <m:sSubPr>
                        <m:ctrlPr>
                          <a:rPr lang="pt-BR" i="1" smtClean="0">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i="1">
                        <a:latin typeface="Cambria Math" panose="02040503050406030204" pitchFamily="18" charset="0"/>
                      </a:rPr>
                      <m:t> </m:t>
                    </m:r>
                  </m:oMath>
                </a14:m>
                <a:r>
                  <a:rPr lang="pt-BR" dirty="0"/>
                  <a:t>em qualquer instante de tempo </a:t>
                </a:r>
                <a14:m>
                  <m:oMath xmlns:m="http://schemas.openxmlformats.org/officeDocument/2006/math">
                    <m:r>
                      <a:rPr lang="pt-BR" b="0" i="1" smtClean="0">
                        <a:latin typeface="Cambria Math" panose="02040503050406030204" pitchFamily="18" charset="0"/>
                      </a:rPr>
                      <m:t>𝑡</m:t>
                    </m:r>
                  </m:oMath>
                </a14:m>
                <a:r>
                  <a:rPr lang="pt-BR" dirty="0"/>
                  <a:t> como</a:t>
                </a:r>
              </a:p>
              <a:p>
                <a:pPr marL="0" indent="0">
                  <a:buNone/>
                </a:pPr>
                <a14:m>
                  <m:oMathPara xmlns:m="http://schemas.openxmlformats.org/officeDocument/2006/math">
                    <m:oMathParaPr>
                      <m:jc m:val="centerGroup"/>
                    </m:oMathParaPr>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0</m:t>
                              </m:r>
                            </m:sub>
                          </m:sSub>
                        </m:e>
                      </m:d>
                      <m:r>
                        <a:rPr lang="pt-BR" b="0" i="1" smtClean="0">
                          <a:latin typeface="Cambria Math" panose="02040503050406030204" pitchFamily="18" charset="0"/>
                        </a:rPr>
                        <m:t>=</m:t>
                      </m:r>
                      <m:r>
                        <a:rPr lang="el-GR" i="1">
                          <a:latin typeface="Cambria Math" panose="02040503050406030204" pitchFamily="18" charset="0"/>
                          <a:ea typeface="Cambria Math" panose="02040503050406030204" pitchFamily="18" charset="0"/>
                        </a:rPr>
                        <m:t>𝛮</m:t>
                      </m:r>
                      <m:d>
                        <m:dPr>
                          <m:ctrlPr>
                            <a:rPr lang="pt-BR"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b="0" i="1" smtClean="0">
                              <a:latin typeface="Cambria Math" panose="02040503050406030204" pitchFamily="18" charset="0"/>
                            </a:rPr>
                            <m:t>;</m:t>
                          </m:r>
                          <m:rad>
                            <m:radPr>
                              <m:degHide m:val="on"/>
                              <m:ctrlPr>
                                <a:rPr lang="pt-BR" i="1" smtClean="0">
                                  <a:latin typeface="Cambria Math" panose="02040503050406030204" pitchFamily="18" charset="0"/>
                                  <a:ea typeface="Cambria Math" panose="02040503050406030204" pitchFamily="18" charset="0"/>
                                </a:rPr>
                              </m:ctrlPr>
                            </m:radPr>
                            <m:deg/>
                            <m:e>
                              <m:sSub>
                                <m:sSubPr>
                                  <m:ctrlPr>
                                    <a:rPr lang="pt-BR" i="1" smtClean="0">
                                      <a:latin typeface="Cambria Math" panose="02040503050406030204" pitchFamily="18" charset="0"/>
                                      <a:ea typeface="Cambria Math" panose="02040503050406030204" pitchFamily="18" charset="0"/>
                                    </a:rPr>
                                  </m:ctrlPr>
                                </m:sSubPr>
                                <m:e>
                                  <m:acc>
                                    <m:accPr>
                                      <m:chr m:val="̅"/>
                                      <m:ctrlPr>
                                        <a:rPr lang="pt-BR" i="1" smtClean="0">
                                          <a:latin typeface="Cambria Math" panose="02040503050406030204" pitchFamily="18" charset="0"/>
                                          <a:ea typeface="Cambria Math" panose="02040503050406030204" pitchFamily="18" charset="0"/>
                                        </a:rPr>
                                      </m:ctrlPr>
                                    </m:accPr>
                                    <m:e>
                                      <m:r>
                                        <a:rPr lang="pt-BR" b="0" i="1" smtClean="0">
                                          <a:latin typeface="Cambria Math" panose="02040503050406030204" pitchFamily="18" charset="0"/>
                                          <a:ea typeface="Cambria Math" panose="02040503050406030204" pitchFamily="18" charset="0"/>
                                        </a:rPr>
                                        <m:t>𝛼</m:t>
                                      </m:r>
                                    </m:e>
                                  </m:acc>
                                </m:e>
                                <m:sub>
                                  <m:r>
                                    <a:rPr lang="pt-BR" b="0" i="1" smtClean="0">
                                      <a:latin typeface="Cambria Math" panose="02040503050406030204" pitchFamily="18" charset="0"/>
                                      <a:ea typeface="Cambria Math" panose="02040503050406030204" pitchFamily="18" charset="0"/>
                                    </a:rPr>
                                    <m:t>𝑡</m:t>
                                  </m:r>
                                </m:sub>
                              </m:sSub>
                            </m:e>
                          </m:rad>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0</m:t>
                              </m:r>
                            </m:sub>
                          </m:sSub>
                          <m:r>
                            <a:rPr lang="pt-BR" i="1">
                              <a:latin typeface="Cambria Math" panose="02040503050406030204" pitchFamily="18" charset="0"/>
                              <a:ea typeface="Cambria Math" panose="02040503050406030204" pitchFamily="18" charset="0"/>
                            </a:rPr>
                            <m:t>,</m:t>
                          </m:r>
                          <m:r>
                            <a:rPr lang="pt-BR" i="1" smtClean="0">
                              <a:latin typeface="Cambria Math" panose="02040503050406030204" pitchFamily="18" charset="0"/>
                              <a:ea typeface="Cambria Math" panose="02040503050406030204" pitchFamily="18" charset="0"/>
                            </a:rPr>
                            <m:t> </m:t>
                          </m:r>
                          <m:r>
                            <a:rPr lang="pt-BR" b="0" i="1" smtClean="0">
                              <a:latin typeface="Cambria Math" panose="02040503050406030204" pitchFamily="18" charset="0"/>
                              <a:ea typeface="Cambria Math" panose="02040503050406030204" pitchFamily="18" charset="0"/>
                            </a:rPr>
                            <m:t>(</m:t>
                          </m:r>
                          <m:sSub>
                            <m:sSubPr>
                              <m:ctrlPr>
                                <a:rPr lang="pt-BR" i="1">
                                  <a:latin typeface="Cambria Math" panose="02040503050406030204" pitchFamily="18" charset="0"/>
                                  <a:ea typeface="Cambria Math" panose="02040503050406030204" pitchFamily="18" charset="0"/>
                                </a:rPr>
                              </m:ctrlPr>
                            </m:sSubPr>
                            <m:e>
                              <m:r>
                                <a:rPr lang="pt-BR" i="1">
                                  <a:latin typeface="Cambria Math" panose="02040503050406030204" pitchFamily="18" charset="0"/>
                                  <a:ea typeface="Cambria Math" panose="02040503050406030204" pitchFamily="18" charset="0"/>
                                </a:rPr>
                                <m:t>1−</m:t>
                              </m:r>
                              <m:acc>
                                <m:accPr>
                                  <m:chr m:val="̅"/>
                                  <m:ctrlPr>
                                    <a:rPr lang="pt-BR" i="1">
                                      <a:latin typeface="Cambria Math" panose="02040503050406030204" pitchFamily="18" charset="0"/>
                                      <a:ea typeface="Cambria Math" panose="02040503050406030204" pitchFamily="18" charset="0"/>
                                    </a:rPr>
                                  </m:ctrlPr>
                                </m:accPr>
                                <m:e>
                                  <m:r>
                                    <a:rPr lang="pt-BR" i="1">
                                      <a:latin typeface="Cambria Math" panose="02040503050406030204" pitchFamily="18" charset="0"/>
                                      <a:ea typeface="Cambria Math" panose="02040503050406030204" pitchFamily="18" charset="0"/>
                                    </a:rPr>
                                    <m:t>𝛼</m:t>
                                  </m:r>
                                </m:e>
                              </m:acc>
                            </m:e>
                            <m:sub>
                              <m:r>
                                <a:rPr lang="pt-BR" i="1">
                                  <a:latin typeface="Cambria Math" panose="02040503050406030204" pitchFamily="18" charset="0"/>
                                  <a:ea typeface="Cambria Math" panose="02040503050406030204" pitchFamily="18" charset="0"/>
                                </a:rPr>
                                <m:t>𝑡</m:t>
                              </m:r>
                            </m:sub>
                          </m:sSub>
                          <m:r>
                            <a:rPr lang="pt-BR" b="0" i="1" smtClean="0">
                              <a:latin typeface="Cambria Math" panose="02040503050406030204" pitchFamily="18" charset="0"/>
                              <a:ea typeface="Cambria Math" panose="02040503050406030204" pitchFamily="18" charset="0"/>
                            </a:rPr>
                            <m:t>)</m:t>
                          </m:r>
                          <m:r>
                            <a:rPr lang="pt-BR" b="1" i="1">
                              <a:latin typeface="Cambria Math" panose="02040503050406030204" pitchFamily="18" charset="0"/>
                              <a:ea typeface="Cambria Math" panose="02040503050406030204" pitchFamily="18" charset="0"/>
                            </a:rPr>
                            <m:t>𝑰</m:t>
                          </m:r>
                        </m:e>
                      </m:d>
                      <m:r>
                        <a:rPr lang="pt-BR" b="0" i="0" smtClean="0">
                          <a:latin typeface="Cambria Math" panose="02040503050406030204" pitchFamily="18" charset="0"/>
                          <a:ea typeface="Cambria Math" panose="02040503050406030204" pitchFamily="18" charset="0"/>
                        </a:rPr>
                        <m:t>,</m:t>
                      </m:r>
                    </m:oMath>
                  </m:oMathPara>
                </a14:m>
                <a:endParaRPr lang="pt-BR" dirty="0"/>
              </a:p>
              <a:p>
                <a:pPr marL="0" indent="0">
                  <a:buNone/>
                </a:pPr>
                <a:r>
                  <a:rPr lang="pt-BR" dirty="0"/>
                  <a:t>onde </a:t>
                </a:r>
                <a14:m>
                  <m:oMath xmlns:m="http://schemas.openxmlformats.org/officeDocument/2006/math">
                    <m:sSub>
                      <m:sSubPr>
                        <m:ctrlPr>
                          <a:rPr lang="pt-BR" i="1" smtClean="0">
                            <a:latin typeface="Cambria Math" panose="02040503050406030204" pitchFamily="18" charset="0"/>
                          </a:rPr>
                        </m:ctrlPr>
                      </m:sSubPr>
                      <m:e>
                        <m:r>
                          <a:rPr lang="pt-BR" i="1" smtClean="0">
                            <a:latin typeface="Cambria Math" panose="02040503050406030204" pitchFamily="18" charset="0"/>
                            <a:ea typeface="Cambria Math" panose="02040503050406030204" pitchFamily="18" charset="0"/>
                          </a:rPr>
                          <m:t>𝛼</m:t>
                        </m:r>
                      </m:e>
                      <m:sub>
                        <m:r>
                          <a:rPr lang="pt-BR" b="0" i="1" smtClean="0">
                            <a:latin typeface="Cambria Math" panose="02040503050406030204" pitchFamily="18" charset="0"/>
                          </a:rPr>
                          <m:t>𝑡</m:t>
                        </m:r>
                      </m:sub>
                    </m:sSub>
                    <m:r>
                      <a:rPr lang="pt-BR" b="0" i="1" smtClean="0">
                        <a:latin typeface="Cambria Math" panose="02040503050406030204" pitchFamily="18" charset="0"/>
                      </a:rPr>
                      <m:t>=</m:t>
                    </m:r>
                    <m:r>
                      <a:rPr lang="pt-BR" i="1">
                        <a:latin typeface="Cambria Math" panose="02040503050406030204" pitchFamily="18" charset="0"/>
                        <a:ea typeface="Cambria Math" panose="02040503050406030204" pitchFamily="18" charset="0"/>
                      </a:rPr>
                      <m:t>1−</m:t>
                    </m:r>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oMath>
                </a14:m>
                <a:r>
                  <a:rPr lang="pt-BR" dirty="0"/>
                  <a:t> e </a:t>
                </a:r>
                <a14:m>
                  <m:oMath xmlns:m="http://schemas.openxmlformats.org/officeDocument/2006/math">
                    <m:sSub>
                      <m:sSubPr>
                        <m:ctrlPr>
                          <a:rPr lang="pt-BR" i="1">
                            <a:latin typeface="Cambria Math" panose="02040503050406030204" pitchFamily="18" charset="0"/>
                            <a:ea typeface="Cambria Math" panose="02040503050406030204" pitchFamily="18" charset="0"/>
                          </a:rPr>
                        </m:ctrlPr>
                      </m:sSubPr>
                      <m:e>
                        <m:acc>
                          <m:accPr>
                            <m:chr m:val="̅"/>
                            <m:ctrlPr>
                              <a:rPr lang="pt-BR" i="1">
                                <a:latin typeface="Cambria Math" panose="02040503050406030204" pitchFamily="18" charset="0"/>
                                <a:ea typeface="Cambria Math" panose="02040503050406030204" pitchFamily="18" charset="0"/>
                              </a:rPr>
                            </m:ctrlPr>
                          </m:accPr>
                          <m:e>
                            <m:r>
                              <a:rPr lang="pt-BR" i="1">
                                <a:latin typeface="Cambria Math" panose="02040503050406030204" pitchFamily="18" charset="0"/>
                                <a:ea typeface="Cambria Math" panose="02040503050406030204" pitchFamily="18" charset="0"/>
                              </a:rPr>
                              <m:t>𝛼</m:t>
                            </m:r>
                          </m:e>
                        </m:acc>
                      </m:e>
                      <m:sub>
                        <m:r>
                          <a:rPr lang="pt-BR" i="1">
                            <a:latin typeface="Cambria Math" panose="02040503050406030204" pitchFamily="18" charset="0"/>
                            <a:ea typeface="Cambria Math" panose="02040503050406030204" pitchFamily="18" charset="0"/>
                          </a:rPr>
                          <m:t>𝑡</m:t>
                        </m:r>
                      </m:sub>
                    </m:sSub>
                    <m:r>
                      <a:rPr lang="pt-BR" b="0" i="1" smtClean="0">
                        <a:latin typeface="Cambria Math" panose="02040503050406030204" pitchFamily="18" charset="0"/>
                        <a:ea typeface="Cambria Math" panose="02040503050406030204" pitchFamily="18" charset="0"/>
                      </a:rPr>
                      <m:t>=</m:t>
                    </m:r>
                    <m:nary>
                      <m:naryPr>
                        <m:chr m:val="∏"/>
                        <m:ctrlPr>
                          <a:rPr lang="pt-BR" i="1">
                            <a:latin typeface="Cambria Math" panose="02040503050406030204" pitchFamily="18" charset="0"/>
                          </a:rPr>
                        </m:ctrlPr>
                      </m:naryPr>
                      <m:sub>
                        <m:r>
                          <a:rPr lang="pt-BR" b="0" i="1" smtClean="0">
                            <a:latin typeface="Cambria Math" panose="02040503050406030204" pitchFamily="18" charset="0"/>
                          </a:rPr>
                          <m:t>𝑖</m:t>
                        </m:r>
                        <m:r>
                          <a:rPr lang="pt-BR" i="1">
                            <a:latin typeface="Cambria Math" panose="02040503050406030204" pitchFamily="18" charset="0"/>
                          </a:rPr>
                          <m:t>=1</m:t>
                        </m:r>
                      </m:sub>
                      <m:sup>
                        <m:r>
                          <a:rPr lang="pt-BR" b="0" i="1" smtClean="0">
                            <a:latin typeface="Cambria Math" panose="02040503050406030204" pitchFamily="18" charset="0"/>
                          </a:rPr>
                          <m:t>𝑡</m:t>
                        </m:r>
                      </m:sup>
                      <m:e>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𝛼</m:t>
                            </m:r>
                          </m:e>
                          <m:sub>
                            <m:r>
                              <a:rPr lang="pt-BR" b="0" i="1" smtClean="0">
                                <a:latin typeface="Cambria Math" panose="02040503050406030204" pitchFamily="18" charset="0"/>
                                <a:ea typeface="Cambria Math" panose="02040503050406030204" pitchFamily="18" charset="0"/>
                              </a:rPr>
                              <m:t>𝑖</m:t>
                            </m:r>
                          </m:sub>
                        </m:sSub>
                      </m:e>
                    </m:nary>
                  </m:oMath>
                </a14:m>
                <a:r>
                  <a:rPr lang="pt-BR" dirty="0"/>
                  <a:t>.</a:t>
                </a:r>
              </a:p>
              <a:p>
                <a:endParaRPr lang="pt-BR" dirty="0"/>
              </a:p>
            </p:txBody>
          </p:sp>
        </mc:Choice>
        <mc:Fallback>
          <p:sp>
            <p:nvSpPr>
              <p:cNvPr id="3" name="Espaço Reservado para Conteúdo 2">
                <a:extLst>
                  <a:ext uri="{FF2B5EF4-FFF2-40B4-BE49-F238E27FC236}">
                    <a16:creationId xmlns:a16="http://schemas.microsoft.com/office/drawing/2014/main" id="{55264B82-DA8A-6C23-8CBB-F4A27F6B2232}"/>
                  </a:ext>
                </a:extLst>
              </p:cNvPr>
              <p:cNvSpPr>
                <a:spLocks noGrp="1" noRot="1" noChangeAspect="1" noMove="1" noResize="1" noEditPoints="1" noAdjustHandles="1" noChangeArrowheads="1" noChangeShapeType="1" noTextEdit="1"/>
              </p:cNvSpPr>
              <p:nvPr>
                <p:ph idx="1"/>
              </p:nvPr>
            </p:nvSpPr>
            <p:spPr>
              <a:xfrm>
                <a:off x="838200" y="1825624"/>
                <a:ext cx="11095182" cy="5032375"/>
              </a:xfrm>
              <a:blipFill>
                <a:blip r:embed="rId2"/>
                <a:stretch>
                  <a:fillRect l="-1154" t="-1937"/>
                </a:stretch>
              </a:blipFill>
            </p:spPr>
            <p:txBody>
              <a:bodyPr/>
              <a:lstStyle/>
              <a:p>
                <a:r>
                  <a:rPr lang="pt-BR">
                    <a:noFill/>
                  </a:rPr>
                  <a:t> </a:t>
                </a:r>
              </a:p>
            </p:txBody>
          </p:sp>
        </mc:Fallback>
      </mc:AlternateContent>
    </p:spTree>
    <p:extLst>
      <p:ext uri="{BB962C8B-B14F-4D97-AF65-F5344CB8AC3E}">
        <p14:creationId xmlns:p14="http://schemas.microsoft.com/office/powerpoint/2010/main" val="1611610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B35CEA7-EF97-1137-AFA2-4B38608736ED}"/>
              </a:ext>
            </a:extLst>
          </p:cNvPr>
          <p:cNvSpPr>
            <a:spLocks noGrp="1"/>
          </p:cNvSpPr>
          <p:nvPr>
            <p:ph type="title"/>
          </p:nvPr>
        </p:nvSpPr>
        <p:spPr/>
        <p:txBody>
          <a:bodyPr/>
          <a:lstStyle/>
          <a:p>
            <a:r>
              <a:rPr lang="pt-BR" dirty="0"/>
              <a:t>Processo de difusão reversa</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4590762E-8B77-8587-8074-185CAECEF343}"/>
                  </a:ext>
                </a:extLst>
              </p:cNvPr>
              <p:cNvSpPr>
                <a:spLocks noGrp="1"/>
              </p:cNvSpPr>
              <p:nvPr>
                <p:ph idx="1"/>
              </p:nvPr>
            </p:nvSpPr>
            <p:spPr>
              <a:xfrm>
                <a:off x="838199" y="1825624"/>
                <a:ext cx="11095183" cy="5032375"/>
              </a:xfrm>
            </p:spPr>
            <p:txBody>
              <a:bodyPr/>
              <a:lstStyle/>
              <a:p>
                <a:r>
                  <a:rPr lang="pt-BR" dirty="0"/>
                  <a:t>A “mágica” dos modelos de difusão ocorre no processo inverso.</a:t>
                </a:r>
              </a:p>
              <a:p>
                <a:r>
                  <a:rPr lang="pt-BR" dirty="0"/>
                  <a:t>Se pudermos reverter o processo direto e amostrar da distribuição </a:t>
                </a: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sub>
                        </m:sSub>
                      </m:e>
                    </m:d>
                  </m:oMath>
                </a14:m>
                <a:r>
                  <a:rPr lang="pt-BR" dirty="0"/>
                  <a:t>, poderemos recriar a amostra verdadeira,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0</m:t>
                        </m:r>
                      </m:sub>
                    </m:sSub>
                  </m:oMath>
                </a14:m>
                <a:r>
                  <a:rPr lang="pt-BR" dirty="0"/>
                  <a:t>, a partir de uma amostra de ruído Gaussiano, </a:t>
                </a:r>
                <a14:m>
                  <m:oMath xmlns:m="http://schemas.openxmlformats.org/officeDocument/2006/math">
                    <m:sSub>
                      <m:sSubPr>
                        <m:ctrlPr>
                          <a:rPr lang="pt-BR" i="1">
                            <a:latin typeface="Cambria Math" panose="02040503050406030204" pitchFamily="18" charset="0"/>
                          </a:rPr>
                        </m:ctrlPr>
                      </m:sSubPr>
                      <m:e>
                        <m:r>
                          <a:rPr lang="pt-BR" b="1" i="1" smtClean="0">
                            <a:latin typeface="Cambria Math" panose="02040503050406030204" pitchFamily="18" charset="0"/>
                          </a:rPr>
                          <m:t>𝒙</m:t>
                        </m:r>
                      </m:e>
                      <m:sub>
                        <m:r>
                          <a:rPr lang="pt-BR" i="1">
                            <a:latin typeface="Cambria Math" panose="02040503050406030204" pitchFamily="18" charset="0"/>
                          </a:rPr>
                          <m:t>𝑡</m:t>
                        </m:r>
                      </m:sub>
                    </m:sSub>
                    <m:r>
                      <a:rPr lang="pt-BR" i="1">
                        <a:latin typeface="Cambria Math" panose="02040503050406030204" pitchFamily="18" charset="0"/>
                        <a:ea typeface="Cambria Math" panose="02040503050406030204" pitchFamily="18" charset="0"/>
                      </a:rPr>
                      <m:t>~</m:t>
                    </m:r>
                    <m:r>
                      <a:rPr lang="el-GR" i="1">
                        <a:latin typeface="Cambria Math" panose="02040503050406030204" pitchFamily="18" charset="0"/>
                        <a:ea typeface="Cambria Math" panose="02040503050406030204" pitchFamily="18" charset="0"/>
                      </a:rPr>
                      <m:t>𝛮</m:t>
                    </m:r>
                    <m:d>
                      <m:dPr>
                        <m:ctrlPr>
                          <a:rPr lang="pt-BR" i="1">
                            <a:latin typeface="Cambria Math" panose="02040503050406030204" pitchFamily="18" charset="0"/>
                            <a:ea typeface="Cambria Math" panose="02040503050406030204" pitchFamily="18" charset="0"/>
                          </a:rPr>
                        </m:ctrlPr>
                      </m:dPr>
                      <m:e>
                        <m:r>
                          <a:rPr lang="pt-BR" b="1" i="1">
                            <a:latin typeface="Cambria Math" panose="02040503050406030204" pitchFamily="18" charset="0"/>
                            <a:ea typeface="Cambria Math" panose="02040503050406030204" pitchFamily="18" charset="0"/>
                          </a:rPr>
                          <m:t>𝟎</m:t>
                        </m:r>
                        <m:r>
                          <a:rPr lang="pt-BR" i="1">
                            <a:latin typeface="Cambria Math" panose="02040503050406030204" pitchFamily="18" charset="0"/>
                            <a:ea typeface="Cambria Math" panose="02040503050406030204" pitchFamily="18" charset="0"/>
                          </a:rPr>
                          <m:t>,</m:t>
                        </m:r>
                        <m:r>
                          <a:rPr lang="pt-BR" b="1" i="1">
                            <a:latin typeface="Cambria Math" panose="02040503050406030204" pitchFamily="18" charset="0"/>
                            <a:ea typeface="Cambria Math" panose="02040503050406030204" pitchFamily="18" charset="0"/>
                          </a:rPr>
                          <m:t>𝑰</m:t>
                        </m:r>
                      </m:e>
                    </m:d>
                  </m:oMath>
                </a14:m>
                <a:r>
                  <a:rPr lang="pt-BR" dirty="0"/>
                  <a:t>.</a:t>
                </a:r>
              </a:p>
              <a:p>
                <a:r>
                  <a:rPr lang="pt-BR" dirty="0"/>
                  <a:t>Em termos práticos, nós não conhecemos a distribuição </a:t>
                </a: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sub>
                        </m:sSub>
                      </m:e>
                    </m:d>
                  </m:oMath>
                </a14:m>
                <a:r>
                  <a:rPr lang="pt-BR" dirty="0"/>
                  <a:t>. </a:t>
                </a:r>
              </a:p>
              <a:p>
                <a:r>
                  <a:rPr lang="pt-BR" dirty="0"/>
                  <a:t>É algo intratável, dado que estimativas estatísticas de </a:t>
                </a: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sub>
                        </m:sSub>
                      </m:e>
                    </m:d>
                  </m:oMath>
                </a14:m>
                <a:r>
                  <a:rPr lang="pt-BR" dirty="0"/>
                  <a:t> requerem cálculos envolvendo a distribuição real dos dados, o que não existe ou é desconhecido.</a:t>
                </a:r>
              </a:p>
              <a:p>
                <a:pPr marL="0" indent="0">
                  <a:buNone/>
                </a:pPr>
                <a:endParaRPr lang="pt-BR" dirty="0"/>
              </a:p>
            </p:txBody>
          </p:sp>
        </mc:Choice>
        <mc:Fallback xmlns="">
          <p:sp>
            <p:nvSpPr>
              <p:cNvPr id="3" name="Espaço Reservado para Conteúdo 2">
                <a:extLst>
                  <a:ext uri="{FF2B5EF4-FFF2-40B4-BE49-F238E27FC236}">
                    <a16:creationId xmlns:a16="http://schemas.microsoft.com/office/drawing/2014/main" id="{4590762E-8B77-8587-8074-185CAECEF343}"/>
                  </a:ext>
                </a:extLst>
              </p:cNvPr>
              <p:cNvSpPr>
                <a:spLocks noGrp="1" noRot="1" noChangeAspect="1" noMove="1" noResize="1" noEditPoints="1" noAdjustHandles="1" noChangeArrowheads="1" noChangeShapeType="1" noTextEdit="1"/>
              </p:cNvSpPr>
              <p:nvPr>
                <p:ph idx="1"/>
              </p:nvPr>
            </p:nvSpPr>
            <p:spPr>
              <a:xfrm>
                <a:off x="838199" y="1825624"/>
                <a:ext cx="11095183" cy="5032375"/>
              </a:xfrm>
              <a:blipFill>
                <a:blip r:embed="rId2"/>
                <a:stretch>
                  <a:fillRect l="-934" t="-1937" r="-604"/>
                </a:stretch>
              </a:blipFill>
            </p:spPr>
            <p:txBody>
              <a:bodyPr/>
              <a:lstStyle/>
              <a:p>
                <a:r>
                  <a:rPr lang="pt-BR">
                    <a:noFill/>
                  </a:rPr>
                  <a:t> </a:t>
                </a:r>
              </a:p>
            </p:txBody>
          </p:sp>
        </mc:Fallback>
      </mc:AlternateContent>
    </p:spTree>
    <p:extLst>
      <p:ext uri="{BB962C8B-B14F-4D97-AF65-F5344CB8AC3E}">
        <p14:creationId xmlns:p14="http://schemas.microsoft.com/office/powerpoint/2010/main" val="36313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0C901D-951E-8EC3-1860-FCAA5A20E692}"/>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4F4A1261-00B0-C2BC-2D11-4A18C04574DA}"/>
              </a:ext>
            </a:extLst>
          </p:cNvPr>
          <p:cNvSpPr>
            <a:spLocks noGrp="1"/>
          </p:cNvSpPr>
          <p:nvPr>
            <p:ph type="title"/>
          </p:nvPr>
        </p:nvSpPr>
        <p:spPr/>
        <p:txBody>
          <a:bodyPr/>
          <a:lstStyle/>
          <a:p>
            <a:r>
              <a:rPr lang="pt-BR" dirty="0"/>
              <a:t>Processo de difusão reversa</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BA944ABF-84B8-137B-5455-6934887E44B0}"/>
                  </a:ext>
                </a:extLst>
              </p:cNvPr>
              <p:cNvSpPr>
                <a:spLocks noGrp="1"/>
              </p:cNvSpPr>
              <p:nvPr>
                <p:ph idx="1"/>
              </p:nvPr>
            </p:nvSpPr>
            <p:spPr>
              <a:xfrm>
                <a:off x="838200" y="1825624"/>
                <a:ext cx="11353799" cy="2977285"/>
              </a:xfrm>
            </p:spPr>
            <p:txBody>
              <a:bodyPr>
                <a:normAutofit lnSpcReduction="10000"/>
              </a:bodyPr>
              <a:lstStyle/>
              <a:p>
                <a:r>
                  <a:rPr lang="pt-BR" dirty="0"/>
                  <a:t>Então como podemos modelar o processo de difusão reversa?</a:t>
                </a:r>
              </a:p>
              <a:p>
                <a:r>
                  <a:rPr lang="pt-BR" dirty="0"/>
                  <a:t>Nós aproximamos o processo reverso, </a:t>
                </a: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sub>
                        </m:sSub>
                      </m:e>
                    </m:d>
                  </m:oMath>
                </a14:m>
                <a:r>
                  <a:rPr lang="pt-BR" dirty="0"/>
                  <a:t>, com um modelo parametrizável,  </a:t>
                </a:r>
                <a14:m>
                  <m:oMath xmlns:m="http://schemas.openxmlformats.org/officeDocument/2006/math">
                    <m:sSub>
                      <m:sSubPr>
                        <m:ctrlPr>
                          <a:rPr lang="pt-BR" i="1" smtClean="0">
                            <a:latin typeface="Cambria Math" panose="02040503050406030204" pitchFamily="18" charset="0"/>
                          </a:rPr>
                        </m:ctrlPr>
                      </m:sSubPr>
                      <m:e>
                        <m:r>
                          <a:rPr lang="pt-BR" b="0" i="1" smtClean="0">
                            <a:latin typeface="Cambria Math" panose="02040503050406030204" pitchFamily="18" charset="0"/>
                          </a:rPr>
                          <m:t>𝑝</m:t>
                        </m:r>
                      </m:e>
                      <m:sub>
                        <m:r>
                          <a:rPr lang="pt-BR" i="1" smtClean="0">
                            <a:latin typeface="Cambria Math" panose="02040503050406030204" pitchFamily="18" charset="0"/>
                            <a:ea typeface="Cambria Math" panose="02040503050406030204" pitchFamily="18" charset="0"/>
                          </a:rPr>
                          <m:t>𝜃</m:t>
                        </m:r>
                      </m:sub>
                    </m:sSub>
                  </m:oMath>
                </a14:m>
                <a:r>
                  <a:rPr lang="pt-BR" dirty="0"/>
                  <a:t>, (e.g., uma rede neural).</a:t>
                </a:r>
              </a:p>
              <a:p>
                <a:r>
                  <a:rPr lang="pt-BR" dirty="0"/>
                  <a:t>Como </a:t>
                </a:r>
                <a14:m>
                  <m:oMath xmlns:m="http://schemas.openxmlformats.org/officeDocument/2006/math">
                    <m:r>
                      <a:rPr lang="pt-BR" i="1" smtClean="0">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sub>
                        </m:sSub>
                      </m:e>
                    </m:d>
                  </m:oMath>
                </a14:m>
                <a:r>
                  <a:rPr lang="pt-BR" dirty="0"/>
                  <a:t> também será gaussiano, para </a:t>
                </a:r>
                <a14:m>
                  <m:oMath xmlns:m="http://schemas.openxmlformats.org/officeDocument/2006/math">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oMath>
                </a14:m>
                <a:r>
                  <a:rPr lang="pt-BR" dirty="0"/>
                  <a:t> pequeno o suficiente, podemos escolher </a:t>
                </a:r>
                <a14:m>
                  <m:oMath xmlns:m="http://schemas.openxmlformats.org/officeDocument/2006/math">
                    <m:sSub>
                      <m:sSubPr>
                        <m:ctrlPr>
                          <a:rPr lang="pt-BR" i="1">
                            <a:latin typeface="Cambria Math" panose="02040503050406030204" pitchFamily="18" charset="0"/>
                          </a:rPr>
                        </m:ctrlPr>
                      </m:sSubPr>
                      <m:e>
                        <m:r>
                          <a:rPr lang="pt-BR" i="1">
                            <a:latin typeface="Cambria Math" panose="02040503050406030204" pitchFamily="18" charset="0"/>
                          </a:rPr>
                          <m:t>𝑝</m:t>
                        </m:r>
                      </m:e>
                      <m:sub>
                        <m:r>
                          <a:rPr lang="pt-BR" i="1">
                            <a:latin typeface="Cambria Math" panose="02040503050406030204" pitchFamily="18" charset="0"/>
                            <a:ea typeface="Cambria Math" panose="02040503050406030204" pitchFamily="18" charset="0"/>
                          </a:rPr>
                          <m:t>𝜃</m:t>
                        </m:r>
                      </m:sub>
                    </m:sSub>
                  </m:oMath>
                </a14:m>
                <a:r>
                  <a:rPr lang="pt-BR" dirty="0"/>
                  <a:t> como sendo uma distribuição Gaussiana e apenas parametrizar sua média e variância</a:t>
                </a:r>
              </a:p>
              <a:p>
                <a:pPr marL="0" indent="0">
                  <a:buNone/>
                </a:pPr>
                <a14:m>
                  <m:oMathPara xmlns:m="http://schemas.openxmlformats.org/officeDocument/2006/math">
                    <m:oMathParaPr>
                      <m:jc m:val="centerGroup"/>
                    </m:oMathParaPr>
                    <m:oMath xmlns:m="http://schemas.openxmlformats.org/officeDocument/2006/math">
                      <m:sSub>
                        <m:sSubPr>
                          <m:ctrlPr>
                            <a:rPr lang="pt-BR" i="1">
                              <a:latin typeface="Cambria Math" panose="02040503050406030204" pitchFamily="18" charset="0"/>
                            </a:rPr>
                          </m:ctrlPr>
                        </m:sSubPr>
                        <m:e>
                          <m:r>
                            <a:rPr lang="pt-BR" i="1">
                              <a:latin typeface="Cambria Math" panose="02040503050406030204" pitchFamily="18" charset="0"/>
                            </a:rPr>
                            <m:t>𝑝</m:t>
                          </m:r>
                        </m:e>
                        <m:sub>
                          <m:r>
                            <a:rPr lang="pt-BR" i="1">
                              <a:latin typeface="Cambria Math" panose="02040503050406030204" pitchFamily="18" charset="0"/>
                              <a:ea typeface="Cambria Math" panose="02040503050406030204" pitchFamily="18" charset="0"/>
                            </a:rPr>
                            <m:t>𝜃</m:t>
                          </m:r>
                        </m:sub>
                      </m:sSub>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i="1">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e>
                      </m:d>
                      <m:r>
                        <a:rPr lang="pt-BR" b="0" i="1" smtClean="0">
                          <a:latin typeface="Cambria Math" panose="02040503050406030204" pitchFamily="18" charset="0"/>
                          <a:ea typeface="Cambria Math" panose="02040503050406030204" pitchFamily="18" charset="0"/>
                        </a:rPr>
                        <m:t>=</m:t>
                      </m:r>
                      <m:r>
                        <a:rPr lang="el-GR" i="1" smtClean="0">
                          <a:latin typeface="Cambria Math" panose="02040503050406030204" pitchFamily="18" charset="0"/>
                          <a:ea typeface="Cambria Math" panose="02040503050406030204" pitchFamily="18" charset="0"/>
                        </a:rPr>
                        <m:t>𝛮</m:t>
                      </m:r>
                      <m:d>
                        <m:dPr>
                          <m:ctrlPr>
                            <a:rPr lang="pt-BR"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r>
                            <a:rPr lang="pt-BR" b="0" i="1" smtClean="0">
                              <a:latin typeface="Cambria Math" panose="02040503050406030204" pitchFamily="18" charset="0"/>
                            </a:rPr>
                            <m:t>;</m:t>
                          </m:r>
                          <m:sSub>
                            <m:sSubPr>
                              <m:ctrlPr>
                                <a:rPr lang="pt-BR" b="0" i="1" smtClean="0">
                                  <a:latin typeface="Cambria Math" panose="02040503050406030204" pitchFamily="18" charset="0"/>
                                </a:rPr>
                              </m:ctrlPr>
                            </m:sSubPr>
                            <m:e>
                              <m:r>
                                <a:rPr lang="pt-BR" b="1" i="1" smtClean="0">
                                  <a:latin typeface="Cambria Math" panose="02040503050406030204" pitchFamily="18" charset="0"/>
                                  <a:ea typeface="Cambria Math" panose="02040503050406030204" pitchFamily="18" charset="0"/>
                                </a:rPr>
                                <m:t>𝝁</m:t>
                              </m:r>
                            </m:e>
                            <m:sub>
                              <m:r>
                                <a:rPr lang="pt-BR" i="1">
                                  <a:latin typeface="Cambria Math" panose="02040503050406030204" pitchFamily="18" charset="0"/>
                                  <a:ea typeface="Cambria Math" panose="02040503050406030204" pitchFamily="18" charset="0"/>
                                </a:rPr>
                                <m:t>𝜃</m:t>
                              </m:r>
                            </m:sub>
                          </m:sSub>
                          <m:r>
                            <a:rPr lang="pt-BR" b="0" i="1" smtClean="0">
                              <a:latin typeface="Cambria Math" panose="02040503050406030204" pitchFamily="18" charset="0"/>
                            </a:rPr>
                            <m:t>(</m:t>
                          </m:r>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b="0" i="1" smtClean="0">
                              <a:latin typeface="Cambria Math" panose="02040503050406030204" pitchFamily="18" charset="0"/>
                            </a:rPr>
                            <m:t>,</m:t>
                          </m:r>
                          <m:r>
                            <a:rPr lang="pt-BR" b="0" i="1" smtClean="0">
                              <a:latin typeface="Cambria Math" panose="02040503050406030204" pitchFamily="18" charset="0"/>
                            </a:rPr>
                            <m:t>𝑡</m:t>
                          </m:r>
                          <m:r>
                            <a:rPr lang="pt-BR" b="0" i="1" smtClean="0">
                              <a:latin typeface="Cambria Math" panose="02040503050406030204" pitchFamily="18" charset="0"/>
                            </a:rPr>
                            <m:t>),</m:t>
                          </m:r>
                          <m:sSub>
                            <m:sSubPr>
                              <m:ctrlPr>
                                <a:rPr lang="pt-BR" i="1" smtClean="0">
                                  <a:latin typeface="Cambria Math" panose="02040503050406030204" pitchFamily="18" charset="0"/>
                                  <a:ea typeface="Cambria Math" panose="02040503050406030204" pitchFamily="18" charset="0"/>
                                </a:rPr>
                              </m:ctrlPr>
                            </m:sSubPr>
                            <m:e>
                              <m:r>
                                <a:rPr lang="el-GR" b="1" i="1" smtClean="0">
                                  <a:latin typeface="Cambria Math" panose="02040503050406030204" pitchFamily="18" charset="0"/>
                                  <a:ea typeface="Cambria Math" panose="02040503050406030204" pitchFamily="18" charset="0"/>
                                </a:rPr>
                                <m:t>𝜮</m:t>
                              </m:r>
                            </m:e>
                            <m:sub>
                              <m:r>
                                <a:rPr lang="pt-BR" i="1">
                                  <a:latin typeface="Cambria Math" panose="02040503050406030204" pitchFamily="18" charset="0"/>
                                  <a:ea typeface="Cambria Math" panose="02040503050406030204" pitchFamily="18" charset="0"/>
                                </a:rPr>
                                <m:t>𝜃</m:t>
                              </m:r>
                            </m:sub>
                          </m:sSub>
                          <m:r>
                            <a:rPr lang="pt-BR" b="0" i="1" smtClean="0">
                              <a:latin typeface="Cambria Math" panose="02040503050406030204" pitchFamily="18" charset="0"/>
                              <a:ea typeface="Cambria Math" panose="02040503050406030204" pitchFamily="18" charset="0"/>
                            </a:rPr>
                            <m:t>(</m:t>
                          </m:r>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b="0" i="1" smtClean="0">
                              <a:latin typeface="Cambria Math" panose="02040503050406030204" pitchFamily="18" charset="0"/>
                            </a:rPr>
                            <m:t>,</m:t>
                          </m:r>
                          <m:r>
                            <a:rPr lang="pt-BR" b="0" i="1" smtClean="0">
                              <a:latin typeface="Cambria Math" panose="02040503050406030204" pitchFamily="18" charset="0"/>
                            </a:rPr>
                            <m:t>𝑡</m:t>
                          </m:r>
                          <m:r>
                            <a:rPr lang="pt-BR" b="0" i="1" smtClean="0">
                              <a:latin typeface="Cambria Math" panose="02040503050406030204" pitchFamily="18" charset="0"/>
                              <a:ea typeface="Cambria Math" panose="02040503050406030204" pitchFamily="18" charset="0"/>
                            </a:rPr>
                            <m:t>)</m:t>
                          </m:r>
                        </m:e>
                      </m:d>
                      <m:r>
                        <a:rPr lang="pt-BR" b="0" i="0" smtClean="0">
                          <a:latin typeface="Cambria Math" panose="02040503050406030204" pitchFamily="18" charset="0"/>
                          <a:ea typeface="Cambria Math" panose="02040503050406030204" pitchFamily="18" charset="0"/>
                        </a:rPr>
                        <m:t>.</m:t>
                      </m:r>
                    </m:oMath>
                  </m:oMathPara>
                </a14:m>
                <a:endParaRPr lang="pt-BR" dirty="0"/>
              </a:p>
              <a:p>
                <a:pPr marL="0" indent="0">
                  <a:buNone/>
                </a:pPr>
                <a:endParaRPr lang="pt-BR" dirty="0"/>
              </a:p>
            </p:txBody>
          </p:sp>
        </mc:Choice>
        <mc:Fallback xmlns="">
          <p:sp>
            <p:nvSpPr>
              <p:cNvPr id="3" name="Espaço Reservado para Conteúdo 2">
                <a:extLst>
                  <a:ext uri="{FF2B5EF4-FFF2-40B4-BE49-F238E27FC236}">
                    <a16:creationId xmlns:a16="http://schemas.microsoft.com/office/drawing/2014/main" id="{BA944ABF-84B8-137B-5455-6934887E44B0}"/>
                  </a:ext>
                </a:extLst>
              </p:cNvPr>
              <p:cNvSpPr>
                <a:spLocks noGrp="1" noRot="1" noChangeAspect="1" noMove="1" noResize="1" noEditPoints="1" noAdjustHandles="1" noChangeArrowheads="1" noChangeShapeType="1" noTextEdit="1"/>
              </p:cNvSpPr>
              <p:nvPr>
                <p:ph idx="1"/>
              </p:nvPr>
            </p:nvSpPr>
            <p:spPr>
              <a:xfrm>
                <a:off x="838200" y="1825624"/>
                <a:ext cx="11353799" cy="2977285"/>
              </a:xfrm>
              <a:blipFill>
                <a:blip r:embed="rId2"/>
                <a:stretch>
                  <a:fillRect l="-967" t="-4499"/>
                </a:stretch>
              </a:blipFill>
            </p:spPr>
            <p:txBody>
              <a:bodyPr/>
              <a:lstStyle/>
              <a:p>
                <a:r>
                  <a:rPr lang="pt-BR">
                    <a:noFill/>
                  </a:rPr>
                  <a:t> </a:t>
                </a:r>
              </a:p>
            </p:txBody>
          </p:sp>
        </mc:Fallback>
      </mc:AlternateContent>
      <p:pic>
        <p:nvPicPr>
          <p:cNvPr id="4" name="Picture 2">
            <a:extLst>
              <a:ext uri="{FF2B5EF4-FFF2-40B4-BE49-F238E27FC236}">
                <a16:creationId xmlns:a16="http://schemas.microsoft.com/office/drawing/2014/main" id="{16B21B98-BA57-BCA8-DC49-9C181BC7B2E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648"/>
          <a:stretch/>
        </p:blipFill>
        <p:spPr bwMode="auto">
          <a:xfrm>
            <a:off x="2568823" y="4714842"/>
            <a:ext cx="7054353" cy="2143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70580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D31D75-0437-7160-666B-91FD8467753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E8DE65F3-CB3D-7B49-1EE1-FCE40A9727CB}"/>
              </a:ext>
            </a:extLst>
          </p:cNvPr>
          <p:cNvSpPr>
            <a:spLocks noGrp="1"/>
          </p:cNvSpPr>
          <p:nvPr>
            <p:ph type="title"/>
          </p:nvPr>
        </p:nvSpPr>
        <p:spPr/>
        <p:txBody>
          <a:bodyPr/>
          <a:lstStyle/>
          <a:p>
            <a:r>
              <a:rPr lang="pt-BR" dirty="0"/>
              <a:t>Processo de difusão reversa</a:t>
            </a:r>
          </a:p>
        </p:txBody>
      </p:sp>
      <mc:AlternateContent xmlns:mc="http://schemas.openxmlformats.org/markup-compatibility/2006">
        <mc:Choice xmlns:a14="http://schemas.microsoft.com/office/drawing/2010/main" Requires="a14">
          <p:sp>
            <p:nvSpPr>
              <p:cNvPr id="3" name="Espaço Reservado para Conteúdo 2">
                <a:extLst>
                  <a:ext uri="{FF2B5EF4-FFF2-40B4-BE49-F238E27FC236}">
                    <a16:creationId xmlns:a16="http://schemas.microsoft.com/office/drawing/2014/main" id="{2342E64F-B3C0-2EBB-E3AC-7394D152615A}"/>
                  </a:ext>
                </a:extLst>
              </p:cNvPr>
              <p:cNvSpPr>
                <a:spLocks noGrp="1"/>
              </p:cNvSpPr>
              <p:nvPr>
                <p:ph idx="1"/>
              </p:nvPr>
            </p:nvSpPr>
            <p:spPr>
              <a:xfrm>
                <a:off x="838200" y="1825624"/>
                <a:ext cx="11353800" cy="5032376"/>
              </a:xfrm>
            </p:spPr>
            <p:txBody>
              <a:bodyPr>
                <a:normAutofit/>
              </a:bodyPr>
              <a:lstStyle/>
              <a:p>
                <a:r>
                  <a:rPr lang="pt-BR" dirty="0"/>
                  <a:t>A rede recebe dois argumentos, </a:t>
                </a:r>
                <a14:m>
                  <m:oMath xmlns:m="http://schemas.openxmlformats.org/officeDocument/2006/math">
                    <m:sSub>
                      <m:sSubPr>
                        <m:ctrlPr>
                          <a:rPr lang="pt-BR" i="1" smtClean="0">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oMath>
                </a14:m>
                <a:r>
                  <a:rPr lang="pt-BR" dirty="0"/>
                  <a:t> e </a:t>
                </a:r>
                <a14:m>
                  <m:oMath xmlns:m="http://schemas.openxmlformats.org/officeDocument/2006/math">
                    <m:r>
                      <a:rPr lang="pt-BR" i="1">
                        <a:latin typeface="Cambria Math" panose="02040503050406030204" pitchFamily="18" charset="0"/>
                      </a:rPr>
                      <m:t>𝑡</m:t>
                    </m:r>
                  </m:oMath>
                </a14:m>
                <a:r>
                  <a:rPr lang="pt-BR" dirty="0"/>
                  <a:t>, e gera em sua saída um vetor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ea typeface="Cambria Math" panose="02040503050406030204" pitchFamily="18" charset="0"/>
                          </a:rPr>
                          <m:t>𝝁</m:t>
                        </m:r>
                      </m:e>
                      <m:sub>
                        <m:r>
                          <a:rPr lang="pt-BR" i="1">
                            <a:latin typeface="Cambria Math" panose="02040503050406030204" pitchFamily="18" charset="0"/>
                            <a:ea typeface="Cambria Math" panose="02040503050406030204" pitchFamily="18" charset="0"/>
                          </a:rPr>
                          <m:t>𝜃</m:t>
                        </m:r>
                      </m:sub>
                    </m:sSub>
                    <m:r>
                      <a:rPr lang="pt-BR" i="1">
                        <a:latin typeface="Cambria Math" panose="02040503050406030204" pitchFamily="18" charset="0"/>
                      </a:rPr>
                      <m:t>(</m:t>
                    </m:r>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i="1">
                        <a:latin typeface="Cambria Math" panose="02040503050406030204" pitchFamily="18" charset="0"/>
                      </a:rPr>
                      <m:t>,</m:t>
                    </m:r>
                    <m:r>
                      <a:rPr lang="pt-BR" i="1">
                        <a:latin typeface="Cambria Math" panose="02040503050406030204" pitchFamily="18" charset="0"/>
                      </a:rPr>
                      <m:t>𝑡</m:t>
                    </m:r>
                    <m:r>
                      <a:rPr lang="pt-BR" i="1">
                        <a:latin typeface="Cambria Math" panose="02040503050406030204" pitchFamily="18" charset="0"/>
                      </a:rPr>
                      <m:t>)</m:t>
                    </m:r>
                  </m:oMath>
                </a14:m>
                <a:r>
                  <a:rPr lang="pt-BR" dirty="0"/>
                  <a:t> e uma matriz </a:t>
                </a:r>
                <a14:m>
                  <m:oMath xmlns:m="http://schemas.openxmlformats.org/officeDocument/2006/math">
                    <m:sSub>
                      <m:sSubPr>
                        <m:ctrlPr>
                          <a:rPr lang="pt-BR" i="1">
                            <a:latin typeface="Cambria Math" panose="02040503050406030204" pitchFamily="18" charset="0"/>
                            <a:ea typeface="Cambria Math" panose="02040503050406030204" pitchFamily="18" charset="0"/>
                          </a:rPr>
                        </m:ctrlPr>
                      </m:sSubPr>
                      <m:e>
                        <m:r>
                          <a:rPr lang="el-GR" b="1" i="1">
                            <a:latin typeface="Cambria Math" panose="02040503050406030204" pitchFamily="18" charset="0"/>
                            <a:ea typeface="Cambria Math" panose="02040503050406030204" pitchFamily="18" charset="0"/>
                          </a:rPr>
                          <m:t>𝜮</m:t>
                        </m:r>
                      </m:e>
                      <m:sub>
                        <m:r>
                          <a:rPr lang="pt-BR" i="1">
                            <a:latin typeface="Cambria Math" panose="02040503050406030204" pitchFamily="18" charset="0"/>
                            <a:ea typeface="Cambria Math" panose="02040503050406030204" pitchFamily="18" charset="0"/>
                          </a:rPr>
                          <m:t>𝜃</m:t>
                        </m:r>
                      </m:sub>
                    </m:sSub>
                    <m:r>
                      <a:rPr lang="pt-BR" i="1">
                        <a:latin typeface="Cambria Math" panose="02040503050406030204" pitchFamily="18" charset="0"/>
                        <a:ea typeface="Cambria Math" panose="02040503050406030204" pitchFamily="18" charset="0"/>
                      </a:rPr>
                      <m:t>(</m:t>
                    </m:r>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i="1">
                        <a:latin typeface="Cambria Math" panose="02040503050406030204" pitchFamily="18" charset="0"/>
                      </a:rPr>
                      <m:t>,</m:t>
                    </m:r>
                    <m:r>
                      <a:rPr lang="pt-BR" i="1">
                        <a:latin typeface="Cambria Math" panose="02040503050406030204" pitchFamily="18" charset="0"/>
                      </a:rPr>
                      <m:t>𝑡</m:t>
                    </m:r>
                    <m:r>
                      <a:rPr lang="pt-BR" i="1">
                        <a:latin typeface="Cambria Math" panose="02040503050406030204" pitchFamily="18" charset="0"/>
                        <a:ea typeface="Cambria Math" panose="02040503050406030204" pitchFamily="18" charset="0"/>
                      </a:rPr>
                      <m:t>)</m:t>
                    </m:r>
                  </m:oMath>
                </a14:m>
                <a:r>
                  <a:rPr lang="pt-BR" dirty="0"/>
                  <a:t>, de modo que cada passo do processo de difusão direta possa ser aproximadamente desfeita por</a:t>
                </a:r>
              </a:p>
              <a:p>
                <a:pPr marL="0" indent="0">
                  <a:buNone/>
                </a:pPr>
                <a14:m>
                  <m:oMathPara xmlns:m="http://schemas.openxmlformats.org/officeDocument/2006/math">
                    <m:oMathParaPr>
                      <m:jc m:val="center"/>
                    </m:oMathParaPr>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i="1">
                              <a:latin typeface="Cambria Math" panose="02040503050406030204" pitchFamily="18" charset="0"/>
                            </a:rPr>
                            <m:t>−1</m:t>
                          </m:r>
                        </m:sub>
                      </m:sSub>
                      <m:r>
                        <a:rPr lang="pt-BR" i="1" smtClean="0">
                          <a:latin typeface="Cambria Math" panose="02040503050406030204" pitchFamily="18" charset="0"/>
                          <a:ea typeface="Cambria Math" panose="02040503050406030204" pitchFamily="18" charset="0"/>
                        </a:rPr>
                        <m:t>~</m:t>
                      </m:r>
                      <m:r>
                        <a:rPr lang="el-GR" i="1" smtClean="0">
                          <a:latin typeface="Cambria Math" panose="02040503050406030204" pitchFamily="18" charset="0"/>
                          <a:ea typeface="Cambria Math" panose="02040503050406030204" pitchFamily="18" charset="0"/>
                        </a:rPr>
                        <m:t>𝛮</m:t>
                      </m:r>
                      <m:d>
                        <m:dPr>
                          <m:ctrlPr>
                            <a:rPr lang="pt-BR" i="1" smtClean="0">
                              <a:latin typeface="Cambria Math" panose="02040503050406030204" pitchFamily="18" charset="0"/>
                              <a:ea typeface="Cambria Math" panose="02040503050406030204" pitchFamily="18" charset="0"/>
                            </a:rPr>
                          </m:ctrlPr>
                        </m:dPr>
                        <m:e>
                          <m:sSub>
                            <m:sSubPr>
                              <m:ctrlPr>
                                <a:rPr lang="pt-BR" b="0" i="1" smtClean="0">
                                  <a:latin typeface="Cambria Math" panose="02040503050406030204" pitchFamily="18" charset="0"/>
                                </a:rPr>
                              </m:ctrlPr>
                            </m:sSubPr>
                            <m:e>
                              <m:r>
                                <a:rPr lang="pt-BR" b="1" i="1" smtClean="0">
                                  <a:latin typeface="Cambria Math" panose="02040503050406030204" pitchFamily="18" charset="0"/>
                                  <a:ea typeface="Cambria Math" panose="02040503050406030204" pitchFamily="18" charset="0"/>
                                </a:rPr>
                                <m:t>𝝁</m:t>
                              </m:r>
                            </m:e>
                            <m:sub>
                              <m:r>
                                <a:rPr lang="pt-BR" i="1">
                                  <a:latin typeface="Cambria Math" panose="02040503050406030204" pitchFamily="18" charset="0"/>
                                  <a:ea typeface="Cambria Math" panose="02040503050406030204" pitchFamily="18" charset="0"/>
                                </a:rPr>
                                <m:t>𝜃</m:t>
                              </m:r>
                            </m:sub>
                          </m:sSub>
                          <m:r>
                            <a:rPr lang="pt-BR" b="0" i="1" smtClean="0">
                              <a:latin typeface="Cambria Math" panose="02040503050406030204" pitchFamily="18" charset="0"/>
                            </a:rPr>
                            <m:t>(</m:t>
                          </m:r>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b="0" i="1" smtClean="0">
                              <a:latin typeface="Cambria Math" panose="02040503050406030204" pitchFamily="18" charset="0"/>
                            </a:rPr>
                            <m:t>,</m:t>
                          </m:r>
                          <m:r>
                            <a:rPr lang="pt-BR" b="0" i="1" smtClean="0">
                              <a:latin typeface="Cambria Math" panose="02040503050406030204" pitchFamily="18" charset="0"/>
                            </a:rPr>
                            <m:t>𝑡</m:t>
                          </m:r>
                          <m:r>
                            <a:rPr lang="pt-BR" b="0" i="1" smtClean="0">
                              <a:latin typeface="Cambria Math" panose="02040503050406030204" pitchFamily="18" charset="0"/>
                            </a:rPr>
                            <m:t>),</m:t>
                          </m:r>
                          <m:sSub>
                            <m:sSubPr>
                              <m:ctrlPr>
                                <a:rPr lang="pt-BR" i="1" smtClean="0">
                                  <a:latin typeface="Cambria Math" panose="02040503050406030204" pitchFamily="18" charset="0"/>
                                  <a:ea typeface="Cambria Math" panose="02040503050406030204" pitchFamily="18" charset="0"/>
                                </a:rPr>
                              </m:ctrlPr>
                            </m:sSubPr>
                            <m:e>
                              <m:r>
                                <a:rPr lang="el-GR" b="1" i="1" smtClean="0">
                                  <a:latin typeface="Cambria Math" panose="02040503050406030204" pitchFamily="18" charset="0"/>
                                  <a:ea typeface="Cambria Math" panose="02040503050406030204" pitchFamily="18" charset="0"/>
                                </a:rPr>
                                <m:t>𝜮</m:t>
                              </m:r>
                            </m:e>
                            <m:sub>
                              <m:r>
                                <a:rPr lang="pt-BR" i="1">
                                  <a:latin typeface="Cambria Math" panose="02040503050406030204" pitchFamily="18" charset="0"/>
                                  <a:ea typeface="Cambria Math" panose="02040503050406030204" pitchFamily="18" charset="0"/>
                                </a:rPr>
                                <m:t>𝜃</m:t>
                              </m:r>
                            </m:sub>
                          </m:sSub>
                          <m:r>
                            <a:rPr lang="pt-BR" b="0" i="1" smtClean="0">
                              <a:latin typeface="Cambria Math" panose="02040503050406030204" pitchFamily="18" charset="0"/>
                              <a:ea typeface="Cambria Math" panose="02040503050406030204" pitchFamily="18" charset="0"/>
                            </a:rPr>
                            <m:t>(</m:t>
                          </m:r>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b="0" i="1" smtClean="0">
                              <a:latin typeface="Cambria Math" panose="02040503050406030204" pitchFamily="18" charset="0"/>
                            </a:rPr>
                            <m:t>,</m:t>
                          </m:r>
                          <m:r>
                            <a:rPr lang="pt-BR" b="0" i="1" smtClean="0">
                              <a:latin typeface="Cambria Math" panose="02040503050406030204" pitchFamily="18" charset="0"/>
                            </a:rPr>
                            <m:t>𝑡</m:t>
                          </m:r>
                          <m:r>
                            <a:rPr lang="pt-BR" b="0" i="1" smtClean="0">
                              <a:latin typeface="Cambria Math" panose="02040503050406030204" pitchFamily="18" charset="0"/>
                              <a:ea typeface="Cambria Math" panose="02040503050406030204" pitchFamily="18" charset="0"/>
                            </a:rPr>
                            <m:t>)</m:t>
                          </m:r>
                        </m:e>
                      </m:d>
                      <m:r>
                        <a:rPr lang="pt-BR" b="0" i="0" smtClean="0">
                          <a:latin typeface="Cambria Math" panose="02040503050406030204" pitchFamily="18" charset="0"/>
                          <a:ea typeface="Cambria Math" panose="02040503050406030204" pitchFamily="18" charset="0"/>
                        </a:rPr>
                        <m:t>.</m:t>
                      </m:r>
                    </m:oMath>
                  </m:oMathPara>
                </a14:m>
                <a:endParaRPr lang="pt-BR" dirty="0"/>
              </a:p>
              <a:p>
                <a:r>
                  <a:rPr lang="pt-BR" dirty="0"/>
                  <a:t>Começando com ruído puro, </a:t>
                </a:r>
                <a14:m>
                  <m:oMath xmlns:m="http://schemas.openxmlformats.org/officeDocument/2006/math">
                    <m:r>
                      <a:rPr lang="pt-BR" b="0" i="1" smtClean="0">
                        <a:latin typeface="Cambria Math" panose="02040503050406030204" pitchFamily="18" charset="0"/>
                        <a:ea typeface="Cambria Math" panose="02040503050406030204" pitchFamily="18" charset="0"/>
                      </a:rPr>
                      <m:t>𝑝</m:t>
                    </m:r>
                    <m:r>
                      <a:rPr lang="pt-BR" b="0" i="1" smtClean="0">
                        <a:latin typeface="Cambria Math" panose="02040503050406030204" pitchFamily="18" charset="0"/>
                        <a:ea typeface="Cambria Math" panose="02040503050406030204" pitchFamily="18" charset="0"/>
                      </a:rPr>
                      <m:t>(</m:t>
                    </m:r>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𝑇</m:t>
                        </m:r>
                      </m:sub>
                    </m:sSub>
                    <m:r>
                      <a:rPr lang="pt-BR" b="0" i="1" smtClean="0">
                        <a:latin typeface="Cambria Math" panose="02040503050406030204" pitchFamily="18" charset="0"/>
                        <a:ea typeface="Cambria Math" panose="02040503050406030204" pitchFamily="18" charset="0"/>
                      </a:rPr>
                      <m:t>)</m:t>
                    </m:r>
                    <m:r>
                      <a:rPr lang="pt-BR" b="0" i="1" smtClean="0">
                        <a:latin typeface="Cambria Math" panose="02040503050406030204" pitchFamily="18" charset="0"/>
                        <a:ea typeface="Cambria Math" panose="02040503050406030204" pitchFamily="18" charset="0"/>
                      </a:rPr>
                      <m:t>=</m:t>
                    </m:r>
                    <m:r>
                      <a:rPr lang="el-GR" i="1" smtClean="0">
                        <a:latin typeface="Cambria Math" panose="02040503050406030204" pitchFamily="18" charset="0"/>
                        <a:ea typeface="Cambria Math" panose="02040503050406030204" pitchFamily="18" charset="0"/>
                      </a:rPr>
                      <m:t>𝛮</m:t>
                    </m:r>
                    <m:d>
                      <m:dPr>
                        <m:ctrlPr>
                          <a:rPr lang="pt-BR"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𝑇</m:t>
                            </m:r>
                          </m:sub>
                        </m:sSub>
                        <m:r>
                          <a:rPr lang="pt-BR" b="0" i="1" smtClean="0">
                            <a:latin typeface="Cambria Math" panose="02040503050406030204" pitchFamily="18" charset="0"/>
                          </a:rPr>
                          <m:t>;</m:t>
                        </m:r>
                        <m:r>
                          <a:rPr lang="pt-BR" b="1" i="1" smtClean="0">
                            <a:latin typeface="Cambria Math" panose="02040503050406030204" pitchFamily="18" charset="0"/>
                          </a:rPr>
                          <m:t>𝟎</m:t>
                        </m:r>
                        <m:r>
                          <a:rPr lang="pt-BR" b="0" i="1" smtClean="0">
                            <a:latin typeface="Cambria Math" panose="02040503050406030204" pitchFamily="18" charset="0"/>
                          </a:rPr>
                          <m:t>,</m:t>
                        </m:r>
                        <m:r>
                          <a:rPr lang="pt-BR" b="1" i="1" smtClean="0">
                            <a:latin typeface="Cambria Math" panose="02040503050406030204" pitchFamily="18" charset="0"/>
                          </a:rPr>
                          <m:t>𝑰</m:t>
                        </m:r>
                      </m:e>
                    </m:d>
                  </m:oMath>
                </a14:m>
                <a:r>
                  <a:rPr lang="pt-BR" dirty="0"/>
                  <a:t>, o modelo aprende a distribuição conjunta como</a:t>
                </a:r>
              </a:p>
              <a:p>
                <a:pPr marL="0" indent="0">
                  <a:buNone/>
                </a:pPr>
                <a14:m>
                  <m:oMathPara xmlns:m="http://schemas.openxmlformats.org/officeDocument/2006/math">
                    <m:oMathParaPr>
                      <m:jc m:val="centerGroup"/>
                    </m:oMathParaPr>
                    <m:oMath xmlns:m="http://schemas.openxmlformats.org/officeDocument/2006/math">
                      <m:sSub>
                        <m:sSubPr>
                          <m:ctrlPr>
                            <a:rPr lang="pt-BR" sz="2700" i="1">
                              <a:latin typeface="Cambria Math" panose="02040503050406030204" pitchFamily="18" charset="0"/>
                            </a:rPr>
                          </m:ctrlPr>
                        </m:sSubPr>
                        <m:e>
                          <m:r>
                            <a:rPr lang="pt-BR" sz="2700" i="1">
                              <a:latin typeface="Cambria Math" panose="02040503050406030204" pitchFamily="18" charset="0"/>
                            </a:rPr>
                            <m:t>𝑝</m:t>
                          </m:r>
                        </m:e>
                        <m:sub>
                          <m:r>
                            <a:rPr lang="pt-BR" sz="2700" i="1">
                              <a:latin typeface="Cambria Math" panose="02040503050406030204" pitchFamily="18" charset="0"/>
                              <a:ea typeface="Cambria Math" panose="02040503050406030204" pitchFamily="18" charset="0"/>
                            </a:rPr>
                            <m:t>𝜃</m:t>
                          </m:r>
                        </m:sub>
                      </m:sSub>
                      <m:d>
                        <m:dPr>
                          <m:ctrlPr>
                            <a:rPr lang="pt-BR" sz="2700" b="0" i="1" smtClean="0">
                              <a:latin typeface="Cambria Math" panose="02040503050406030204" pitchFamily="18" charset="0"/>
                              <a:ea typeface="Cambria Math" panose="02040503050406030204" pitchFamily="18" charset="0"/>
                            </a:rPr>
                          </m:ctrlPr>
                        </m:dPr>
                        <m:e>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b="0" i="1" smtClean="0">
                                  <a:latin typeface="Cambria Math" panose="02040503050406030204" pitchFamily="18" charset="0"/>
                                </a:rPr>
                                <m:t>0:</m:t>
                              </m:r>
                              <m:r>
                                <a:rPr lang="pt-BR" sz="2700" i="1">
                                  <a:latin typeface="Cambria Math" panose="02040503050406030204" pitchFamily="18" charset="0"/>
                                </a:rPr>
                                <m:t>𝑇</m:t>
                              </m:r>
                            </m:sub>
                          </m:sSub>
                        </m:e>
                      </m:d>
                      <m:r>
                        <a:rPr lang="pt-BR" sz="2700" b="0" i="1" smtClean="0">
                          <a:latin typeface="Cambria Math" panose="02040503050406030204" pitchFamily="18" charset="0"/>
                          <a:ea typeface="Cambria Math" panose="02040503050406030204" pitchFamily="18" charset="0"/>
                        </a:rPr>
                        <m:t>=</m:t>
                      </m:r>
                      <m:r>
                        <a:rPr lang="pt-BR" sz="2700" i="1">
                          <a:latin typeface="Cambria Math" panose="02040503050406030204" pitchFamily="18" charset="0"/>
                          <a:ea typeface="Cambria Math" panose="02040503050406030204" pitchFamily="18" charset="0"/>
                        </a:rPr>
                        <m:t>𝑝</m:t>
                      </m:r>
                      <m:r>
                        <a:rPr lang="pt-BR" sz="2700" i="1">
                          <a:latin typeface="Cambria Math" panose="02040503050406030204" pitchFamily="18" charset="0"/>
                          <a:ea typeface="Cambria Math" panose="02040503050406030204" pitchFamily="18" charset="0"/>
                        </a:rPr>
                        <m:t>(</m:t>
                      </m:r>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𝑇</m:t>
                          </m:r>
                        </m:sub>
                      </m:sSub>
                      <m:r>
                        <a:rPr lang="pt-BR" sz="2700" i="1">
                          <a:latin typeface="Cambria Math" panose="02040503050406030204" pitchFamily="18" charset="0"/>
                          <a:ea typeface="Cambria Math" panose="02040503050406030204" pitchFamily="18" charset="0"/>
                        </a:rPr>
                        <m:t>)</m:t>
                      </m:r>
                      <m:nary>
                        <m:naryPr>
                          <m:chr m:val="∏"/>
                          <m:ctrlPr>
                            <a:rPr lang="pt-BR" sz="2700" i="1">
                              <a:latin typeface="Cambria Math" panose="02040503050406030204" pitchFamily="18" charset="0"/>
                            </a:rPr>
                          </m:ctrlPr>
                        </m:naryPr>
                        <m:sub>
                          <m:r>
                            <m:rPr>
                              <m:brk m:alnAt="23"/>
                            </m:rPr>
                            <a:rPr lang="pt-BR" sz="2700" i="1">
                              <a:latin typeface="Cambria Math" panose="02040503050406030204" pitchFamily="18" charset="0"/>
                            </a:rPr>
                            <m:t>𝑡</m:t>
                          </m:r>
                          <m:r>
                            <a:rPr lang="pt-BR" sz="2700" i="1">
                              <a:latin typeface="Cambria Math" panose="02040503050406030204" pitchFamily="18" charset="0"/>
                            </a:rPr>
                            <m:t>=1</m:t>
                          </m:r>
                        </m:sub>
                        <m:sup>
                          <m:r>
                            <a:rPr lang="pt-BR" sz="2700" i="1">
                              <a:latin typeface="Cambria Math" panose="02040503050406030204" pitchFamily="18" charset="0"/>
                            </a:rPr>
                            <m:t>𝑇</m:t>
                          </m:r>
                        </m:sup>
                        <m:e>
                          <m:sSub>
                            <m:sSubPr>
                              <m:ctrlPr>
                                <a:rPr lang="pt-BR" sz="2700" i="1">
                                  <a:latin typeface="Cambria Math" panose="02040503050406030204" pitchFamily="18" charset="0"/>
                                </a:rPr>
                              </m:ctrlPr>
                            </m:sSubPr>
                            <m:e>
                              <m:r>
                                <a:rPr lang="pt-BR" sz="2700" i="1">
                                  <a:latin typeface="Cambria Math" panose="02040503050406030204" pitchFamily="18" charset="0"/>
                                </a:rPr>
                                <m:t>𝑝</m:t>
                              </m:r>
                            </m:e>
                            <m:sub>
                              <m:r>
                                <a:rPr lang="pt-BR" sz="2700" i="1">
                                  <a:latin typeface="Cambria Math" panose="02040503050406030204" pitchFamily="18" charset="0"/>
                                  <a:ea typeface="Cambria Math" panose="02040503050406030204" pitchFamily="18" charset="0"/>
                                </a:rPr>
                                <m:t>𝜃</m:t>
                              </m:r>
                            </m:sub>
                          </m:sSub>
                          <m:d>
                            <m:dPr>
                              <m:ctrlPr>
                                <a:rPr lang="pt-BR" sz="2700" b="1" i="1">
                                  <a:latin typeface="Cambria Math" panose="02040503050406030204" pitchFamily="18" charset="0"/>
                                  <a:ea typeface="Cambria Math" panose="02040503050406030204" pitchFamily="18" charset="0"/>
                                </a:rPr>
                              </m:ctrlPr>
                            </m:dPr>
                            <m:e>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r>
                                    <a:rPr lang="pt-BR" sz="2700" i="1">
                                      <a:latin typeface="Cambria Math" panose="02040503050406030204" pitchFamily="18" charset="0"/>
                                    </a:rPr>
                                    <m:t>−1</m:t>
                                  </m:r>
                                </m:sub>
                              </m:sSub>
                            </m:e>
                            <m:e>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sub>
                              </m:sSub>
                            </m:e>
                          </m:d>
                        </m:e>
                      </m:nary>
                      <m:r>
                        <a:rPr lang="pt-BR" sz="2700" b="0" i="1" smtClean="0">
                          <a:latin typeface="Cambria Math" panose="02040503050406030204" pitchFamily="18" charset="0"/>
                          <a:ea typeface="Cambria Math" panose="02040503050406030204" pitchFamily="18" charset="0"/>
                        </a:rPr>
                        <m:t>=</m:t>
                      </m:r>
                      <m:r>
                        <a:rPr lang="pt-BR" sz="2700" i="1">
                          <a:latin typeface="Cambria Math" panose="02040503050406030204" pitchFamily="18" charset="0"/>
                          <a:ea typeface="Cambria Math" panose="02040503050406030204" pitchFamily="18" charset="0"/>
                        </a:rPr>
                        <m:t>𝑝</m:t>
                      </m:r>
                      <m:r>
                        <a:rPr lang="pt-BR" sz="2700" i="1">
                          <a:latin typeface="Cambria Math" panose="02040503050406030204" pitchFamily="18" charset="0"/>
                          <a:ea typeface="Cambria Math" panose="02040503050406030204" pitchFamily="18" charset="0"/>
                        </a:rPr>
                        <m:t>(</m:t>
                      </m:r>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𝑇</m:t>
                          </m:r>
                        </m:sub>
                      </m:sSub>
                      <m:r>
                        <a:rPr lang="pt-BR" sz="2700" i="1">
                          <a:latin typeface="Cambria Math" panose="02040503050406030204" pitchFamily="18" charset="0"/>
                          <a:ea typeface="Cambria Math" panose="02040503050406030204" pitchFamily="18" charset="0"/>
                        </a:rPr>
                        <m:t>)</m:t>
                      </m:r>
                      <m:nary>
                        <m:naryPr>
                          <m:chr m:val="∏"/>
                          <m:ctrlPr>
                            <a:rPr lang="pt-BR" sz="2700" b="0" i="1" smtClean="0">
                              <a:latin typeface="Cambria Math" panose="02040503050406030204" pitchFamily="18" charset="0"/>
                            </a:rPr>
                          </m:ctrlPr>
                        </m:naryPr>
                        <m:sub>
                          <m:r>
                            <m:rPr>
                              <m:brk m:alnAt="23"/>
                            </m:rPr>
                            <a:rPr lang="pt-BR" sz="2700" b="0" i="1" smtClean="0">
                              <a:latin typeface="Cambria Math" panose="02040503050406030204" pitchFamily="18" charset="0"/>
                            </a:rPr>
                            <m:t>𝑡</m:t>
                          </m:r>
                          <m:r>
                            <a:rPr lang="pt-BR" sz="2700" b="0" i="1" smtClean="0">
                              <a:latin typeface="Cambria Math" panose="02040503050406030204" pitchFamily="18" charset="0"/>
                            </a:rPr>
                            <m:t>=1</m:t>
                          </m:r>
                        </m:sub>
                        <m:sup>
                          <m:r>
                            <a:rPr lang="pt-BR" sz="2700" b="0" i="1" smtClean="0">
                              <a:latin typeface="Cambria Math" panose="02040503050406030204" pitchFamily="18" charset="0"/>
                            </a:rPr>
                            <m:t>𝑇</m:t>
                          </m:r>
                        </m:sup>
                        <m:e>
                          <m:r>
                            <a:rPr lang="el-GR" sz="2700" i="1">
                              <a:latin typeface="Cambria Math" panose="02040503050406030204" pitchFamily="18" charset="0"/>
                              <a:ea typeface="Cambria Math" panose="02040503050406030204" pitchFamily="18" charset="0"/>
                            </a:rPr>
                            <m:t>𝛮</m:t>
                          </m:r>
                          <m:d>
                            <m:dPr>
                              <m:ctrlPr>
                                <a:rPr lang="pt-BR" sz="2700" i="1">
                                  <a:latin typeface="Cambria Math" panose="02040503050406030204" pitchFamily="18" charset="0"/>
                                  <a:ea typeface="Cambria Math" panose="02040503050406030204" pitchFamily="18" charset="0"/>
                                </a:rPr>
                              </m:ctrlPr>
                            </m:dPr>
                            <m:e>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r>
                                    <a:rPr lang="pt-BR" sz="2700" i="1">
                                      <a:latin typeface="Cambria Math" panose="02040503050406030204" pitchFamily="18" charset="0"/>
                                    </a:rPr>
                                    <m:t>−1</m:t>
                                  </m:r>
                                </m:sub>
                              </m:sSub>
                              <m:r>
                                <a:rPr lang="pt-BR" sz="2700" i="1">
                                  <a:latin typeface="Cambria Math" panose="02040503050406030204" pitchFamily="18" charset="0"/>
                                </a:rPr>
                                <m:t>;</m:t>
                              </m:r>
                              <m:sSub>
                                <m:sSubPr>
                                  <m:ctrlPr>
                                    <a:rPr lang="pt-BR" sz="2700" i="1">
                                      <a:latin typeface="Cambria Math" panose="02040503050406030204" pitchFamily="18" charset="0"/>
                                    </a:rPr>
                                  </m:ctrlPr>
                                </m:sSubPr>
                                <m:e>
                                  <m:r>
                                    <a:rPr lang="pt-BR" sz="2700" b="1" i="1">
                                      <a:latin typeface="Cambria Math" panose="02040503050406030204" pitchFamily="18" charset="0"/>
                                      <a:ea typeface="Cambria Math" panose="02040503050406030204" pitchFamily="18" charset="0"/>
                                    </a:rPr>
                                    <m:t>𝝁</m:t>
                                  </m:r>
                                </m:e>
                                <m:sub>
                                  <m:r>
                                    <a:rPr lang="pt-BR" sz="2700" i="1">
                                      <a:latin typeface="Cambria Math" panose="02040503050406030204" pitchFamily="18" charset="0"/>
                                      <a:ea typeface="Cambria Math" panose="02040503050406030204" pitchFamily="18" charset="0"/>
                                    </a:rPr>
                                    <m:t>𝜃</m:t>
                                  </m:r>
                                </m:sub>
                              </m:sSub>
                              <m:r>
                                <a:rPr lang="pt-BR" sz="2700" i="1">
                                  <a:latin typeface="Cambria Math" panose="02040503050406030204" pitchFamily="18" charset="0"/>
                                </a:rPr>
                                <m:t>(</m:t>
                              </m:r>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sub>
                              </m:sSub>
                              <m:r>
                                <a:rPr lang="pt-BR" sz="2700" i="1">
                                  <a:latin typeface="Cambria Math" panose="02040503050406030204" pitchFamily="18" charset="0"/>
                                </a:rPr>
                                <m:t>,</m:t>
                              </m:r>
                              <m:r>
                                <a:rPr lang="pt-BR" sz="2700" i="1">
                                  <a:latin typeface="Cambria Math" panose="02040503050406030204" pitchFamily="18" charset="0"/>
                                </a:rPr>
                                <m:t>𝑡</m:t>
                              </m:r>
                              <m:r>
                                <a:rPr lang="pt-BR" sz="2700" i="1">
                                  <a:latin typeface="Cambria Math" panose="02040503050406030204" pitchFamily="18" charset="0"/>
                                </a:rPr>
                                <m:t>),</m:t>
                              </m:r>
                              <m:sSub>
                                <m:sSubPr>
                                  <m:ctrlPr>
                                    <a:rPr lang="pt-BR" sz="2700" i="1">
                                      <a:latin typeface="Cambria Math" panose="02040503050406030204" pitchFamily="18" charset="0"/>
                                      <a:ea typeface="Cambria Math" panose="02040503050406030204" pitchFamily="18" charset="0"/>
                                    </a:rPr>
                                  </m:ctrlPr>
                                </m:sSubPr>
                                <m:e>
                                  <m:r>
                                    <a:rPr lang="el-GR" sz="2700" b="1" i="1">
                                      <a:latin typeface="Cambria Math" panose="02040503050406030204" pitchFamily="18" charset="0"/>
                                      <a:ea typeface="Cambria Math" panose="02040503050406030204" pitchFamily="18" charset="0"/>
                                    </a:rPr>
                                    <m:t>𝜮</m:t>
                                  </m:r>
                                </m:e>
                                <m:sub>
                                  <m:r>
                                    <a:rPr lang="pt-BR" sz="2700" i="1">
                                      <a:latin typeface="Cambria Math" panose="02040503050406030204" pitchFamily="18" charset="0"/>
                                      <a:ea typeface="Cambria Math" panose="02040503050406030204" pitchFamily="18" charset="0"/>
                                    </a:rPr>
                                    <m:t>𝜃</m:t>
                                  </m:r>
                                </m:sub>
                              </m:sSub>
                              <m:r>
                                <a:rPr lang="pt-BR" sz="2700" i="1">
                                  <a:latin typeface="Cambria Math" panose="02040503050406030204" pitchFamily="18" charset="0"/>
                                  <a:ea typeface="Cambria Math" panose="02040503050406030204" pitchFamily="18" charset="0"/>
                                </a:rPr>
                                <m:t>(</m:t>
                              </m:r>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sub>
                              </m:sSub>
                              <m:r>
                                <a:rPr lang="pt-BR" sz="2700" i="1">
                                  <a:latin typeface="Cambria Math" panose="02040503050406030204" pitchFamily="18" charset="0"/>
                                </a:rPr>
                                <m:t>,</m:t>
                              </m:r>
                              <m:r>
                                <a:rPr lang="pt-BR" sz="2700" i="1">
                                  <a:latin typeface="Cambria Math" panose="02040503050406030204" pitchFamily="18" charset="0"/>
                                </a:rPr>
                                <m:t>𝑡</m:t>
                              </m:r>
                              <m:r>
                                <a:rPr lang="pt-BR" sz="2700" i="1">
                                  <a:latin typeface="Cambria Math" panose="02040503050406030204" pitchFamily="18" charset="0"/>
                                  <a:ea typeface="Cambria Math" panose="02040503050406030204" pitchFamily="18" charset="0"/>
                                </a:rPr>
                                <m:t>)</m:t>
                              </m:r>
                            </m:e>
                          </m:d>
                          <m:r>
                            <a:rPr lang="pt-BR" sz="2700">
                              <a:latin typeface="Cambria Math" panose="02040503050406030204" pitchFamily="18" charset="0"/>
                              <a:ea typeface="Cambria Math" panose="02040503050406030204" pitchFamily="18" charset="0"/>
                            </a:rPr>
                            <m:t>.</m:t>
                          </m:r>
                        </m:e>
                      </m:nary>
                    </m:oMath>
                  </m:oMathPara>
                </a14:m>
                <a:endParaRPr lang="pt-BR" sz="2700" dirty="0"/>
              </a:p>
              <a:p>
                <a:r>
                  <a:rPr lang="pt-BR" dirty="0"/>
                  <a:t>A distribuição </a:t>
                </a:r>
                <a14:m>
                  <m:oMath xmlns:m="http://schemas.openxmlformats.org/officeDocument/2006/math">
                    <m:sSub>
                      <m:sSubPr>
                        <m:ctrlPr>
                          <a:rPr lang="pt-BR" sz="2800" i="1" smtClean="0">
                            <a:latin typeface="Cambria Math" panose="02040503050406030204" pitchFamily="18" charset="0"/>
                          </a:rPr>
                        </m:ctrlPr>
                      </m:sSubPr>
                      <m:e>
                        <m:r>
                          <a:rPr lang="pt-BR" sz="2800" i="1">
                            <a:latin typeface="Cambria Math" panose="02040503050406030204" pitchFamily="18" charset="0"/>
                          </a:rPr>
                          <m:t>𝑝</m:t>
                        </m:r>
                      </m:e>
                      <m:sub>
                        <m:r>
                          <a:rPr lang="pt-BR" sz="2800" i="1">
                            <a:latin typeface="Cambria Math" panose="02040503050406030204" pitchFamily="18" charset="0"/>
                            <a:ea typeface="Cambria Math" panose="02040503050406030204" pitchFamily="18" charset="0"/>
                          </a:rPr>
                          <m:t>𝜃</m:t>
                        </m:r>
                      </m:sub>
                    </m:sSub>
                    <m:d>
                      <m:dPr>
                        <m:ctrlPr>
                          <a:rPr lang="pt-BR" sz="2800" b="0" i="1" smtClean="0">
                            <a:latin typeface="Cambria Math" panose="02040503050406030204" pitchFamily="18" charset="0"/>
                            <a:ea typeface="Cambria Math" panose="02040503050406030204" pitchFamily="18" charset="0"/>
                          </a:rPr>
                        </m:ctrlPr>
                      </m:dPr>
                      <m:e>
                        <m:sSub>
                          <m:sSubPr>
                            <m:ctrlPr>
                              <a:rPr lang="pt-BR" sz="2800" i="1">
                                <a:latin typeface="Cambria Math" panose="02040503050406030204" pitchFamily="18" charset="0"/>
                              </a:rPr>
                            </m:ctrlPr>
                          </m:sSubPr>
                          <m:e>
                            <m:r>
                              <a:rPr lang="pt-BR" sz="2800" b="1" i="1">
                                <a:latin typeface="Cambria Math" panose="02040503050406030204" pitchFamily="18" charset="0"/>
                              </a:rPr>
                              <m:t>𝒙</m:t>
                            </m:r>
                          </m:e>
                          <m:sub>
                            <m:r>
                              <a:rPr lang="pt-BR" sz="2800" b="0" i="1" smtClean="0">
                                <a:latin typeface="Cambria Math" panose="02040503050406030204" pitchFamily="18" charset="0"/>
                              </a:rPr>
                              <m:t>0:</m:t>
                            </m:r>
                            <m:r>
                              <a:rPr lang="pt-BR" sz="2800" i="1">
                                <a:latin typeface="Cambria Math" panose="02040503050406030204" pitchFamily="18" charset="0"/>
                              </a:rPr>
                              <m:t>𝑇</m:t>
                            </m:r>
                          </m:sub>
                        </m:sSub>
                      </m:e>
                    </m:d>
                  </m:oMath>
                </a14:m>
                <a:r>
                  <a:rPr lang="pt-BR" dirty="0"/>
                  <a:t> também é chamada de </a:t>
                </a:r>
                <a:r>
                  <a:rPr lang="pt-BR" b="1" i="1" dirty="0">
                    <a:solidFill>
                      <a:srgbClr val="7030A0"/>
                    </a:solidFill>
                  </a:rPr>
                  <a:t>trajetória</a:t>
                </a:r>
                <a:r>
                  <a:rPr lang="pt-BR" dirty="0"/>
                  <a:t>.</a:t>
                </a:r>
              </a:p>
            </p:txBody>
          </p:sp>
        </mc:Choice>
        <mc:Fallback>
          <p:sp>
            <p:nvSpPr>
              <p:cNvPr id="3" name="Espaço Reservado para Conteúdo 2">
                <a:extLst>
                  <a:ext uri="{FF2B5EF4-FFF2-40B4-BE49-F238E27FC236}">
                    <a16:creationId xmlns:a16="http://schemas.microsoft.com/office/drawing/2014/main" id="{2342E64F-B3C0-2EBB-E3AC-7394D152615A}"/>
                  </a:ext>
                </a:extLst>
              </p:cNvPr>
              <p:cNvSpPr>
                <a:spLocks noGrp="1" noRot="1" noChangeAspect="1" noMove="1" noResize="1" noEditPoints="1" noAdjustHandles="1" noChangeArrowheads="1" noChangeShapeType="1" noTextEdit="1"/>
              </p:cNvSpPr>
              <p:nvPr>
                <p:ph idx="1"/>
              </p:nvPr>
            </p:nvSpPr>
            <p:spPr>
              <a:xfrm>
                <a:off x="838200" y="1825624"/>
                <a:ext cx="11353800" cy="5032376"/>
              </a:xfrm>
              <a:blipFill>
                <a:blip r:embed="rId3"/>
                <a:stretch>
                  <a:fillRect l="-967" t="-1937"/>
                </a:stretch>
              </a:blipFill>
            </p:spPr>
            <p:txBody>
              <a:bodyPr/>
              <a:lstStyle/>
              <a:p>
                <a:r>
                  <a:rPr lang="pt-BR">
                    <a:noFill/>
                  </a:rPr>
                  <a:t> </a:t>
                </a:r>
              </a:p>
            </p:txBody>
          </p:sp>
        </mc:Fallback>
      </mc:AlternateContent>
    </p:spTree>
    <p:extLst>
      <p:ext uri="{BB962C8B-B14F-4D97-AF65-F5344CB8AC3E}">
        <p14:creationId xmlns:p14="http://schemas.microsoft.com/office/powerpoint/2010/main" val="66003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FD6B42-CAA0-383F-FC7F-B8391DAC86D6}"/>
              </a:ext>
            </a:extLst>
          </p:cNvPr>
          <p:cNvSpPr>
            <a:spLocks noGrp="1"/>
          </p:cNvSpPr>
          <p:nvPr>
            <p:ph type="title"/>
          </p:nvPr>
        </p:nvSpPr>
        <p:spPr/>
        <p:txBody>
          <a:bodyPr/>
          <a:lstStyle/>
          <a:p>
            <a:r>
              <a:rPr lang="pt-BR" dirty="0"/>
              <a:t>Processo de difusão reversa</a:t>
            </a:r>
          </a:p>
        </p:txBody>
      </p:sp>
      <mc:AlternateContent xmlns:mc="http://schemas.openxmlformats.org/markup-compatibility/2006">
        <mc:Choice xmlns:a14="http://schemas.microsoft.com/office/drawing/2010/main" Requires="a14">
          <p:sp>
            <p:nvSpPr>
              <p:cNvPr id="3" name="Espaço Reservado para Conteúdo 2">
                <a:extLst>
                  <a:ext uri="{FF2B5EF4-FFF2-40B4-BE49-F238E27FC236}">
                    <a16:creationId xmlns:a16="http://schemas.microsoft.com/office/drawing/2014/main" id="{46F768D8-BBFC-574D-F7D9-49330AA64605}"/>
                  </a:ext>
                </a:extLst>
              </p:cNvPr>
              <p:cNvSpPr>
                <a:spLocks noGrp="1"/>
              </p:cNvSpPr>
              <p:nvPr>
                <p:ph idx="1"/>
              </p:nvPr>
            </p:nvSpPr>
            <p:spPr>
              <a:xfrm>
                <a:off x="5730240" y="1825624"/>
                <a:ext cx="6461760" cy="5032375"/>
              </a:xfrm>
            </p:spPr>
            <p:txBody>
              <a:bodyPr/>
              <a:lstStyle/>
              <a:p>
                <a:r>
                  <a:rPr lang="pt-BR" sz="2800" dirty="0"/>
                  <a:t>Notem que</a:t>
                </a:r>
              </a:p>
              <a:p>
                <a:pPr marL="0" indent="0">
                  <a:buNone/>
                </a:pPr>
                <a14:m>
                  <m:oMathPara xmlns:m="http://schemas.openxmlformats.org/officeDocument/2006/math">
                    <m:oMathParaPr>
                      <m:jc m:val="centerGroup"/>
                    </m:oMathParaPr>
                    <m:oMath xmlns:m="http://schemas.openxmlformats.org/officeDocument/2006/math">
                      <m:sSub>
                        <m:sSubPr>
                          <m:ctrlPr>
                            <a:rPr lang="pt-BR" sz="2700" i="1">
                              <a:latin typeface="Cambria Math" panose="02040503050406030204" pitchFamily="18" charset="0"/>
                            </a:rPr>
                          </m:ctrlPr>
                        </m:sSubPr>
                        <m:e>
                          <m:r>
                            <a:rPr lang="pt-BR" sz="2700" i="1">
                              <a:latin typeface="Cambria Math" panose="02040503050406030204" pitchFamily="18" charset="0"/>
                            </a:rPr>
                            <m:t>𝑝</m:t>
                          </m:r>
                        </m:e>
                        <m:sub>
                          <m:r>
                            <a:rPr lang="pt-BR" sz="2700" i="1">
                              <a:latin typeface="Cambria Math" panose="02040503050406030204" pitchFamily="18" charset="0"/>
                              <a:ea typeface="Cambria Math" panose="02040503050406030204" pitchFamily="18" charset="0"/>
                            </a:rPr>
                            <m:t>𝜃</m:t>
                          </m:r>
                        </m:sub>
                      </m:sSub>
                      <m:d>
                        <m:dPr>
                          <m:ctrlPr>
                            <a:rPr lang="pt-BR" sz="2700" b="1" i="1">
                              <a:latin typeface="Cambria Math" panose="02040503050406030204" pitchFamily="18" charset="0"/>
                              <a:ea typeface="Cambria Math" panose="02040503050406030204" pitchFamily="18" charset="0"/>
                            </a:rPr>
                          </m:ctrlPr>
                        </m:dPr>
                        <m:e>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r>
                                <a:rPr lang="pt-BR" sz="2700" i="1">
                                  <a:latin typeface="Cambria Math" panose="02040503050406030204" pitchFamily="18" charset="0"/>
                                </a:rPr>
                                <m:t>−1</m:t>
                              </m:r>
                            </m:sub>
                          </m:sSub>
                        </m:e>
                        <m:e>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sub>
                          </m:sSub>
                        </m:e>
                      </m:d>
                      <m:r>
                        <a:rPr lang="pt-BR" sz="2700" b="0" i="1" smtClean="0">
                          <a:latin typeface="Cambria Math" panose="02040503050406030204" pitchFamily="18" charset="0"/>
                        </a:rPr>
                        <m:t>=</m:t>
                      </m:r>
                      <m:r>
                        <a:rPr lang="el-GR" sz="2700" i="1" smtClean="0">
                          <a:latin typeface="Cambria Math" panose="02040503050406030204" pitchFamily="18" charset="0"/>
                          <a:ea typeface="Cambria Math" panose="02040503050406030204" pitchFamily="18" charset="0"/>
                        </a:rPr>
                        <m:t>𝛮</m:t>
                      </m:r>
                      <m:d>
                        <m:dPr>
                          <m:ctrlPr>
                            <a:rPr lang="pt-BR" sz="2700" i="1">
                              <a:latin typeface="Cambria Math" panose="02040503050406030204" pitchFamily="18" charset="0"/>
                              <a:ea typeface="Cambria Math" panose="02040503050406030204" pitchFamily="18" charset="0"/>
                            </a:rPr>
                          </m:ctrlPr>
                        </m:dPr>
                        <m:e>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r>
                                <a:rPr lang="pt-BR" sz="2700" i="1">
                                  <a:latin typeface="Cambria Math" panose="02040503050406030204" pitchFamily="18" charset="0"/>
                                </a:rPr>
                                <m:t>−1</m:t>
                              </m:r>
                            </m:sub>
                          </m:sSub>
                          <m:r>
                            <a:rPr lang="pt-BR" sz="2700" i="1">
                              <a:latin typeface="Cambria Math" panose="02040503050406030204" pitchFamily="18" charset="0"/>
                            </a:rPr>
                            <m:t>;</m:t>
                          </m:r>
                          <m:sSub>
                            <m:sSubPr>
                              <m:ctrlPr>
                                <a:rPr lang="pt-BR" sz="2700" i="1">
                                  <a:latin typeface="Cambria Math" panose="02040503050406030204" pitchFamily="18" charset="0"/>
                                </a:rPr>
                              </m:ctrlPr>
                            </m:sSubPr>
                            <m:e>
                              <m:r>
                                <a:rPr lang="pt-BR" sz="2700" b="1" i="1">
                                  <a:latin typeface="Cambria Math" panose="02040503050406030204" pitchFamily="18" charset="0"/>
                                  <a:ea typeface="Cambria Math" panose="02040503050406030204" pitchFamily="18" charset="0"/>
                                </a:rPr>
                                <m:t>𝝁</m:t>
                              </m:r>
                            </m:e>
                            <m:sub>
                              <m:r>
                                <a:rPr lang="pt-BR" sz="2700" i="1">
                                  <a:latin typeface="Cambria Math" panose="02040503050406030204" pitchFamily="18" charset="0"/>
                                  <a:ea typeface="Cambria Math" panose="02040503050406030204" pitchFamily="18" charset="0"/>
                                </a:rPr>
                                <m:t>𝜃</m:t>
                              </m:r>
                            </m:sub>
                          </m:sSub>
                          <m:r>
                            <a:rPr lang="pt-BR" sz="2700" i="1">
                              <a:latin typeface="Cambria Math" panose="02040503050406030204" pitchFamily="18" charset="0"/>
                            </a:rPr>
                            <m:t>(</m:t>
                          </m:r>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sub>
                          </m:sSub>
                          <m:r>
                            <a:rPr lang="pt-BR" sz="2700" i="1">
                              <a:latin typeface="Cambria Math" panose="02040503050406030204" pitchFamily="18" charset="0"/>
                            </a:rPr>
                            <m:t>,</m:t>
                          </m:r>
                          <m:r>
                            <a:rPr lang="pt-BR" sz="2700" i="1">
                              <a:latin typeface="Cambria Math" panose="02040503050406030204" pitchFamily="18" charset="0"/>
                            </a:rPr>
                            <m:t>𝑡</m:t>
                          </m:r>
                          <m:r>
                            <a:rPr lang="pt-BR" sz="2700" i="1">
                              <a:latin typeface="Cambria Math" panose="02040503050406030204" pitchFamily="18" charset="0"/>
                            </a:rPr>
                            <m:t>),</m:t>
                          </m:r>
                          <m:sSub>
                            <m:sSubPr>
                              <m:ctrlPr>
                                <a:rPr lang="pt-BR" sz="2700" i="1">
                                  <a:latin typeface="Cambria Math" panose="02040503050406030204" pitchFamily="18" charset="0"/>
                                  <a:ea typeface="Cambria Math" panose="02040503050406030204" pitchFamily="18" charset="0"/>
                                </a:rPr>
                              </m:ctrlPr>
                            </m:sSubPr>
                            <m:e>
                              <m:r>
                                <a:rPr lang="el-GR" sz="2700" b="1" i="1">
                                  <a:latin typeface="Cambria Math" panose="02040503050406030204" pitchFamily="18" charset="0"/>
                                  <a:ea typeface="Cambria Math" panose="02040503050406030204" pitchFamily="18" charset="0"/>
                                </a:rPr>
                                <m:t>𝜮</m:t>
                              </m:r>
                            </m:e>
                            <m:sub>
                              <m:r>
                                <a:rPr lang="pt-BR" sz="2700" i="1">
                                  <a:latin typeface="Cambria Math" panose="02040503050406030204" pitchFamily="18" charset="0"/>
                                  <a:ea typeface="Cambria Math" panose="02040503050406030204" pitchFamily="18" charset="0"/>
                                </a:rPr>
                                <m:t>𝜃</m:t>
                              </m:r>
                            </m:sub>
                          </m:sSub>
                          <m:r>
                            <a:rPr lang="pt-BR" sz="2700" i="1">
                              <a:latin typeface="Cambria Math" panose="02040503050406030204" pitchFamily="18" charset="0"/>
                              <a:ea typeface="Cambria Math" panose="02040503050406030204" pitchFamily="18" charset="0"/>
                            </a:rPr>
                            <m:t>(</m:t>
                          </m:r>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sub>
                          </m:sSub>
                          <m:r>
                            <a:rPr lang="pt-BR" sz="2700" i="1">
                              <a:latin typeface="Cambria Math" panose="02040503050406030204" pitchFamily="18" charset="0"/>
                            </a:rPr>
                            <m:t>,</m:t>
                          </m:r>
                          <m:r>
                            <a:rPr lang="pt-BR" sz="2700" i="1">
                              <a:latin typeface="Cambria Math" panose="02040503050406030204" pitchFamily="18" charset="0"/>
                            </a:rPr>
                            <m:t>𝑡</m:t>
                          </m:r>
                          <m:r>
                            <a:rPr lang="pt-BR" sz="2700" i="1">
                              <a:latin typeface="Cambria Math" panose="02040503050406030204" pitchFamily="18" charset="0"/>
                              <a:ea typeface="Cambria Math" panose="02040503050406030204" pitchFamily="18" charset="0"/>
                            </a:rPr>
                            <m:t>)</m:t>
                          </m:r>
                        </m:e>
                      </m:d>
                    </m:oMath>
                  </m:oMathPara>
                </a14:m>
                <a:endParaRPr lang="pt-BR" sz="2700" i="1" dirty="0">
                  <a:latin typeface="Cambria Math" panose="02040503050406030204" pitchFamily="18" charset="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pt-BR" sz="2700" b="0" i="1" smtClean="0">
                          <a:latin typeface="Cambria Math" panose="02040503050406030204" pitchFamily="18" charset="0"/>
                          <a:ea typeface="Cambria Math" panose="02040503050406030204" pitchFamily="18" charset="0"/>
                        </a:rPr>
                        <m:t>=</m:t>
                      </m:r>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r>
                            <a:rPr lang="pt-BR" sz="2700" i="1">
                              <a:latin typeface="Cambria Math" panose="02040503050406030204" pitchFamily="18" charset="0"/>
                            </a:rPr>
                            <m:t>−1</m:t>
                          </m:r>
                        </m:sub>
                      </m:sSub>
                      <m:r>
                        <a:rPr lang="pt-BR" sz="2700" b="0" i="1" smtClean="0">
                          <a:latin typeface="Cambria Math" panose="02040503050406030204" pitchFamily="18" charset="0"/>
                        </a:rPr>
                        <m:t>+</m:t>
                      </m:r>
                      <m:r>
                        <a:rPr lang="el-GR" sz="2700" i="1">
                          <a:latin typeface="Cambria Math" panose="02040503050406030204" pitchFamily="18" charset="0"/>
                          <a:ea typeface="Cambria Math" panose="02040503050406030204" pitchFamily="18" charset="0"/>
                        </a:rPr>
                        <m:t>𝛮</m:t>
                      </m:r>
                      <m:d>
                        <m:dPr>
                          <m:ctrlPr>
                            <a:rPr lang="pt-BR" sz="2700" i="1">
                              <a:latin typeface="Cambria Math" panose="02040503050406030204" pitchFamily="18" charset="0"/>
                              <a:ea typeface="Cambria Math" panose="02040503050406030204" pitchFamily="18" charset="0"/>
                            </a:rPr>
                          </m:ctrlPr>
                        </m:dPr>
                        <m:e>
                          <m:sSub>
                            <m:sSubPr>
                              <m:ctrlPr>
                                <a:rPr lang="pt-BR" sz="2700" i="1">
                                  <a:latin typeface="Cambria Math" panose="02040503050406030204" pitchFamily="18" charset="0"/>
                                </a:rPr>
                              </m:ctrlPr>
                            </m:sSubPr>
                            <m:e>
                              <m:r>
                                <a:rPr lang="pt-BR" sz="2700" b="1" i="1">
                                  <a:latin typeface="Cambria Math" panose="02040503050406030204" pitchFamily="18" charset="0"/>
                                  <a:ea typeface="Cambria Math" panose="02040503050406030204" pitchFamily="18" charset="0"/>
                                </a:rPr>
                                <m:t>𝝁</m:t>
                              </m:r>
                            </m:e>
                            <m:sub>
                              <m:r>
                                <a:rPr lang="pt-BR" sz="2700" i="1">
                                  <a:latin typeface="Cambria Math" panose="02040503050406030204" pitchFamily="18" charset="0"/>
                                  <a:ea typeface="Cambria Math" panose="02040503050406030204" pitchFamily="18" charset="0"/>
                                </a:rPr>
                                <m:t>𝜃</m:t>
                              </m:r>
                            </m:sub>
                          </m:sSub>
                          <m:r>
                            <a:rPr lang="pt-BR" sz="2700" i="1">
                              <a:latin typeface="Cambria Math" panose="02040503050406030204" pitchFamily="18" charset="0"/>
                            </a:rPr>
                            <m:t>(</m:t>
                          </m:r>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sub>
                          </m:sSub>
                          <m:r>
                            <a:rPr lang="pt-BR" sz="2700" i="1">
                              <a:latin typeface="Cambria Math" panose="02040503050406030204" pitchFamily="18" charset="0"/>
                            </a:rPr>
                            <m:t>,</m:t>
                          </m:r>
                          <m:r>
                            <a:rPr lang="pt-BR" sz="2700" i="1">
                              <a:latin typeface="Cambria Math" panose="02040503050406030204" pitchFamily="18" charset="0"/>
                            </a:rPr>
                            <m:t>𝑡</m:t>
                          </m:r>
                          <m:r>
                            <a:rPr lang="pt-BR" sz="2700" i="1">
                              <a:latin typeface="Cambria Math" panose="02040503050406030204" pitchFamily="18" charset="0"/>
                            </a:rPr>
                            <m:t>),</m:t>
                          </m:r>
                          <m:sSub>
                            <m:sSubPr>
                              <m:ctrlPr>
                                <a:rPr lang="pt-BR" sz="2700" i="1">
                                  <a:latin typeface="Cambria Math" panose="02040503050406030204" pitchFamily="18" charset="0"/>
                                  <a:ea typeface="Cambria Math" panose="02040503050406030204" pitchFamily="18" charset="0"/>
                                </a:rPr>
                              </m:ctrlPr>
                            </m:sSubPr>
                            <m:e>
                              <m:r>
                                <a:rPr lang="el-GR" sz="2700" b="1" i="1">
                                  <a:latin typeface="Cambria Math" panose="02040503050406030204" pitchFamily="18" charset="0"/>
                                  <a:ea typeface="Cambria Math" panose="02040503050406030204" pitchFamily="18" charset="0"/>
                                </a:rPr>
                                <m:t>𝜮</m:t>
                              </m:r>
                            </m:e>
                            <m:sub>
                              <m:r>
                                <a:rPr lang="pt-BR" sz="2700" i="1">
                                  <a:latin typeface="Cambria Math" panose="02040503050406030204" pitchFamily="18" charset="0"/>
                                  <a:ea typeface="Cambria Math" panose="02040503050406030204" pitchFamily="18" charset="0"/>
                                </a:rPr>
                                <m:t>𝜃</m:t>
                              </m:r>
                            </m:sub>
                          </m:sSub>
                          <m:r>
                            <a:rPr lang="pt-BR" sz="2700" i="1">
                              <a:latin typeface="Cambria Math" panose="02040503050406030204" pitchFamily="18" charset="0"/>
                              <a:ea typeface="Cambria Math" panose="02040503050406030204" pitchFamily="18" charset="0"/>
                            </a:rPr>
                            <m:t>(</m:t>
                          </m:r>
                          <m:sSub>
                            <m:sSubPr>
                              <m:ctrlPr>
                                <a:rPr lang="pt-BR" sz="2700" i="1">
                                  <a:latin typeface="Cambria Math" panose="02040503050406030204" pitchFamily="18" charset="0"/>
                                </a:rPr>
                              </m:ctrlPr>
                            </m:sSubPr>
                            <m:e>
                              <m:r>
                                <a:rPr lang="pt-BR" sz="2700" b="1" i="1">
                                  <a:latin typeface="Cambria Math" panose="02040503050406030204" pitchFamily="18" charset="0"/>
                                </a:rPr>
                                <m:t>𝒙</m:t>
                              </m:r>
                            </m:e>
                            <m:sub>
                              <m:r>
                                <a:rPr lang="pt-BR" sz="2700" i="1">
                                  <a:latin typeface="Cambria Math" panose="02040503050406030204" pitchFamily="18" charset="0"/>
                                </a:rPr>
                                <m:t>𝑡</m:t>
                              </m:r>
                            </m:sub>
                          </m:sSub>
                          <m:r>
                            <a:rPr lang="pt-BR" sz="2700" i="1">
                              <a:latin typeface="Cambria Math" panose="02040503050406030204" pitchFamily="18" charset="0"/>
                            </a:rPr>
                            <m:t>,</m:t>
                          </m:r>
                          <m:r>
                            <a:rPr lang="pt-BR" sz="2700" i="1">
                              <a:latin typeface="Cambria Math" panose="02040503050406030204" pitchFamily="18" charset="0"/>
                            </a:rPr>
                            <m:t>𝑡</m:t>
                          </m:r>
                          <m:r>
                            <a:rPr lang="pt-BR" sz="2700" i="1">
                              <a:latin typeface="Cambria Math" panose="02040503050406030204" pitchFamily="18" charset="0"/>
                              <a:ea typeface="Cambria Math" panose="02040503050406030204" pitchFamily="18" charset="0"/>
                            </a:rPr>
                            <m:t>)</m:t>
                          </m:r>
                        </m:e>
                      </m:d>
                      <m:r>
                        <a:rPr lang="pt-BR" sz="2700" b="0" i="1" smtClean="0">
                          <a:latin typeface="Cambria Math" panose="02040503050406030204" pitchFamily="18" charset="0"/>
                          <a:ea typeface="Cambria Math" panose="02040503050406030204" pitchFamily="18" charset="0"/>
                        </a:rPr>
                        <m:t>,</m:t>
                      </m:r>
                    </m:oMath>
                  </m:oMathPara>
                </a14:m>
                <a:endParaRPr lang="pt-BR" sz="2700" dirty="0"/>
              </a:p>
              <a:p>
                <a:pPr marL="0" indent="0">
                  <a:buNone/>
                </a:pPr>
                <a:r>
                  <a:rPr lang="pt-BR" sz="2800" dirty="0"/>
                  <a:t>desta forma, se o modelo tiver boas estimativas de </a:t>
                </a:r>
                <a14:m>
                  <m:oMath xmlns:m="http://schemas.openxmlformats.org/officeDocument/2006/math">
                    <m:sSub>
                      <m:sSubPr>
                        <m:ctrlPr>
                          <a:rPr lang="pt-BR" sz="2800" i="1" smtClean="0">
                            <a:latin typeface="Cambria Math" panose="02040503050406030204" pitchFamily="18" charset="0"/>
                          </a:rPr>
                        </m:ctrlPr>
                      </m:sSubPr>
                      <m:e>
                        <m:r>
                          <a:rPr lang="pt-BR" sz="2800" b="1" i="1">
                            <a:latin typeface="Cambria Math" panose="02040503050406030204" pitchFamily="18" charset="0"/>
                            <a:ea typeface="Cambria Math" panose="02040503050406030204" pitchFamily="18" charset="0"/>
                          </a:rPr>
                          <m:t>𝝁</m:t>
                        </m:r>
                      </m:e>
                      <m:sub>
                        <m:r>
                          <a:rPr lang="pt-BR" sz="2800" i="1">
                            <a:latin typeface="Cambria Math" panose="02040503050406030204" pitchFamily="18" charset="0"/>
                            <a:ea typeface="Cambria Math" panose="02040503050406030204" pitchFamily="18" charset="0"/>
                          </a:rPr>
                          <m:t>𝜃</m:t>
                        </m:r>
                      </m:sub>
                    </m:sSub>
                    <m:r>
                      <a:rPr lang="pt-BR" sz="2800" i="1">
                        <a:latin typeface="Cambria Math" panose="02040503050406030204" pitchFamily="18" charset="0"/>
                      </a:rPr>
                      <m:t>(</m:t>
                    </m:r>
                    <m:sSub>
                      <m:sSubPr>
                        <m:ctrlPr>
                          <a:rPr lang="pt-BR" sz="2800" i="1">
                            <a:latin typeface="Cambria Math" panose="02040503050406030204" pitchFamily="18" charset="0"/>
                          </a:rPr>
                        </m:ctrlPr>
                      </m:sSubPr>
                      <m:e>
                        <m:r>
                          <a:rPr lang="pt-BR" sz="2800" b="1" i="1">
                            <a:latin typeface="Cambria Math" panose="02040503050406030204" pitchFamily="18" charset="0"/>
                          </a:rPr>
                          <m:t>𝒙</m:t>
                        </m:r>
                      </m:e>
                      <m:sub>
                        <m:r>
                          <a:rPr lang="pt-BR" sz="2800" i="1">
                            <a:latin typeface="Cambria Math" panose="02040503050406030204" pitchFamily="18" charset="0"/>
                          </a:rPr>
                          <m:t>𝑡</m:t>
                        </m:r>
                      </m:sub>
                    </m:sSub>
                    <m:r>
                      <a:rPr lang="pt-BR" sz="2800" i="1">
                        <a:latin typeface="Cambria Math" panose="02040503050406030204" pitchFamily="18" charset="0"/>
                      </a:rPr>
                      <m:t>,</m:t>
                    </m:r>
                    <m:r>
                      <a:rPr lang="pt-BR" sz="2800" i="1">
                        <a:latin typeface="Cambria Math" panose="02040503050406030204" pitchFamily="18" charset="0"/>
                      </a:rPr>
                      <m:t>𝑡</m:t>
                    </m:r>
                    <m:r>
                      <a:rPr lang="pt-BR" sz="2800" i="1">
                        <a:latin typeface="Cambria Math" panose="02040503050406030204" pitchFamily="18" charset="0"/>
                      </a:rPr>
                      <m:t>)</m:t>
                    </m:r>
                  </m:oMath>
                </a14:m>
                <a:r>
                  <a:rPr lang="pt-BR" sz="2800" dirty="0"/>
                  <a:t> e </a:t>
                </a:r>
                <a14:m>
                  <m:oMath xmlns:m="http://schemas.openxmlformats.org/officeDocument/2006/math">
                    <m:sSub>
                      <m:sSubPr>
                        <m:ctrlPr>
                          <a:rPr lang="pt-BR" i="1">
                            <a:latin typeface="Cambria Math" panose="02040503050406030204" pitchFamily="18" charset="0"/>
                            <a:ea typeface="Cambria Math" panose="02040503050406030204" pitchFamily="18" charset="0"/>
                          </a:rPr>
                        </m:ctrlPr>
                      </m:sSubPr>
                      <m:e>
                        <m:r>
                          <a:rPr lang="el-GR" b="1" i="1">
                            <a:latin typeface="Cambria Math" panose="02040503050406030204" pitchFamily="18" charset="0"/>
                            <a:ea typeface="Cambria Math" panose="02040503050406030204" pitchFamily="18" charset="0"/>
                          </a:rPr>
                          <m:t>𝜮</m:t>
                        </m:r>
                      </m:e>
                      <m:sub>
                        <m:r>
                          <a:rPr lang="pt-BR" i="1">
                            <a:latin typeface="Cambria Math" panose="02040503050406030204" pitchFamily="18" charset="0"/>
                            <a:ea typeface="Cambria Math" panose="02040503050406030204" pitchFamily="18" charset="0"/>
                          </a:rPr>
                          <m:t>𝜃</m:t>
                        </m:r>
                      </m:sub>
                    </m:sSub>
                    <m:r>
                      <a:rPr lang="pt-BR" i="1">
                        <a:latin typeface="Cambria Math" panose="02040503050406030204" pitchFamily="18" charset="0"/>
                        <a:ea typeface="Cambria Math" panose="02040503050406030204" pitchFamily="18" charset="0"/>
                      </a:rPr>
                      <m:t>(</m:t>
                    </m:r>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i="1">
                        <a:latin typeface="Cambria Math" panose="02040503050406030204" pitchFamily="18" charset="0"/>
                      </a:rPr>
                      <m:t>,</m:t>
                    </m:r>
                    <m:r>
                      <a:rPr lang="pt-BR" i="1">
                        <a:latin typeface="Cambria Math" panose="02040503050406030204" pitchFamily="18" charset="0"/>
                      </a:rPr>
                      <m:t>𝑡</m:t>
                    </m:r>
                    <m:r>
                      <a:rPr lang="pt-BR" i="1">
                        <a:latin typeface="Cambria Math" panose="02040503050406030204" pitchFamily="18" charset="0"/>
                        <a:ea typeface="Cambria Math" panose="02040503050406030204" pitchFamily="18" charset="0"/>
                      </a:rPr>
                      <m:t>)</m:t>
                    </m:r>
                  </m:oMath>
                </a14:m>
                <a:r>
                  <a:rPr lang="pt-BR" sz="2800" dirty="0"/>
                  <a:t>, ele pode remover o ruído introduzido no passo posterior, </a:t>
                </a:r>
                <a14:m>
                  <m:oMath xmlns:m="http://schemas.openxmlformats.org/officeDocument/2006/math">
                    <m:r>
                      <a:rPr lang="pt-BR" sz="2800" b="0" i="1" smtClean="0">
                        <a:latin typeface="Cambria Math" panose="02040503050406030204" pitchFamily="18" charset="0"/>
                      </a:rPr>
                      <m:t>𝑡</m:t>
                    </m:r>
                  </m:oMath>
                </a14:m>
                <a:r>
                  <a:rPr lang="pt-BR" sz="2800" dirty="0"/>
                  <a:t>.</a:t>
                </a:r>
              </a:p>
              <a:p>
                <a:r>
                  <a:rPr lang="pt-BR" dirty="0"/>
                  <a:t>Fazendo isso a cada novo passo, ao final teremos uma boa aproximação de </a:t>
                </a:r>
                <a14:m>
                  <m:oMath xmlns:m="http://schemas.openxmlformats.org/officeDocument/2006/math">
                    <m:sSub>
                      <m:sSubPr>
                        <m:ctrlPr>
                          <a:rPr lang="pt-BR" sz="2800" i="1" smtClean="0">
                            <a:latin typeface="Cambria Math" panose="02040503050406030204" pitchFamily="18" charset="0"/>
                          </a:rPr>
                        </m:ctrlPr>
                      </m:sSubPr>
                      <m:e>
                        <m:r>
                          <a:rPr lang="pt-BR" sz="2800" b="1" i="1">
                            <a:latin typeface="Cambria Math" panose="02040503050406030204" pitchFamily="18" charset="0"/>
                          </a:rPr>
                          <m:t>𝒙</m:t>
                        </m:r>
                      </m:e>
                      <m:sub>
                        <m:r>
                          <a:rPr lang="pt-BR" sz="2800" b="0" i="1" smtClean="0">
                            <a:latin typeface="Cambria Math" panose="02040503050406030204" pitchFamily="18" charset="0"/>
                          </a:rPr>
                          <m:t>0</m:t>
                        </m:r>
                      </m:sub>
                    </m:sSub>
                  </m:oMath>
                </a14:m>
                <a:r>
                  <a:rPr lang="pt-BR" dirty="0"/>
                  <a:t>.</a:t>
                </a:r>
              </a:p>
              <a:p>
                <a:r>
                  <a:rPr lang="pt-BR" dirty="0"/>
                  <a:t>Agora veremos como o modelo é treinado.</a:t>
                </a:r>
              </a:p>
            </p:txBody>
          </p:sp>
        </mc:Choice>
        <mc:Fallback>
          <p:sp>
            <p:nvSpPr>
              <p:cNvPr id="3" name="Espaço Reservado para Conteúdo 2">
                <a:extLst>
                  <a:ext uri="{FF2B5EF4-FFF2-40B4-BE49-F238E27FC236}">
                    <a16:creationId xmlns:a16="http://schemas.microsoft.com/office/drawing/2014/main" id="{46F768D8-BBFC-574D-F7D9-49330AA64605}"/>
                  </a:ext>
                </a:extLst>
              </p:cNvPr>
              <p:cNvSpPr>
                <a:spLocks noGrp="1" noRot="1" noChangeAspect="1" noMove="1" noResize="1" noEditPoints="1" noAdjustHandles="1" noChangeArrowheads="1" noChangeShapeType="1" noTextEdit="1"/>
              </p:cNvSpPr>
              <p:nvPr>
                <p:ph idx="1"/>
              </p:nvPr>
            </p:nvSpPr>
            <p:spPr>
              <a:xfrm>
                <a:off x="5730240" y="1825624"/>
                <a:ext cx="6461760" cy="5032375"/>
              </a:xfrm>
              <a:blipFill>
                <a:blip r:embed="rId2"/>
                <a:stretch>
                  <a:fillRect l="-1887" t="-1937" r="-2830"/>
                </a:stretch>
              </a:blipFill>
            </p:spPr>
            <p:txBody>
              <a:bodyPr/>
              <a:lstStyle/>
              <a:p>
                <a:r>
                  <a:rPr lang="pt-BR">
                    <a:noFill/>
                  </a:rPr>
                  <a:t> </a:t>
                </a:r>
              </a:p>
            </p:txBody>
          </p:sp>
        </mc:Fallback>
      </mc:AlternateContent>
      <p:pic>
        <p:nvPicPr>
          <p:cNvPr id="2050" name="Picture 2">
            <a:extLst>
              <a:ext uri="{FF2B5EF4-FFF2-40B4-BE49-F238E27FC236}">
                <a16:creationId xmlns:a16="http://schemas.microsoft.com/office/drawing/2014/main" id="{37347BC9-2E71-B632-6860-51ECDD1C9D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334" y="2021840"/>
            <a:ext cx="5362999" cy="3962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95458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487F817-48DF-EB66-B756-7705C05F656D}"/>
              </a:ext>
            </a:extLst>
          </p:cNvPr>
          <p:cNvSpPr>
            <a:spLocks noGrp="1"/>
          </p:cNvSpPr>
          <p:nvPr>
            <p:ph type="title"/>
          </p:nvPr>
        </p:nvSpPr>
        <p:spPr/>
        <p:txBody>
          <a:bodyPr/>
          <a:lstStyle/>
          <a:p>
            <a:r>
              <a:rPr lang="pt-BR" dirty="0"/>
              <a:t>Treinando um modelo de difusão</a:t>
            </a:r>
          </a:p>
        </p:txBody>
      </p:sp>
      <p:sp>
        <p:nvSpPr>
          <p:cNvPr id="3" name="Espaço Reservado para Conteúdo 2">
            <a:extLst>
              <a:ext uri="{FF2B5EF4-FFF2-40B4-BE49-F238E27FC236}">
                <a16:creationId xmlns:a16="http://schemas.microsoft.com/office/drawing/2014/main" id="{1A830D30-0D80-9086-23BA-5F2C55387D19}"/>
              </a:ext>
            </a:extLst>
          </p:cNvPr>
          <p:cNvSpPr>
            <a:spLocks noGrp="1"/>
          </p:cNvSpPr>
          <p:nvPr>
            <p:ph idx="1"/>
          </p:nvPr>
        </p:nvSpPr>
        <p:spPr/>
        <p:txBody>
          <a:bodyPr/>
          <a:lstStyle/>
          <a:p>
            <a:endParaRPr lang="pt-BR"/>
          </a:p>
        </p:txBody>
      </p:sp>
    </p:spTree>
    <p:extLst>
      <p:ext uri="{BB962C8B-B14F-4D97-AF65-F5344CB8AC3E}">
        <p14:creationId xmlns:p14="http://schemas.microsoft.com/office/powerpoint/2010/main" val="3949430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742BC8-A64E-BF27-6D43-0385A8DA18E7}"/>
              </a:ext>
            </a:extLst>
          </p:cNvPr>
          <p:cNvSpPr>
            <a:spLocks noGrp="1"/>
          </p:cNvSpPr>
          <p:nvPr>
            <p:ph type="title"/>
          </p:nvPr>
        </p:nvSpPr>
        <p:spPr/>
        <p:txBody>
          <a:bodyPr/>
          <a:lstStyle/>
          <a:p>
            <a:endParaRPr lang="pt-BR"/>
          </a:p>
        </p:txBody>
      </p:sp>
      <p:sp>
        <p:nvSpPr>
          <p:cNvPr id="3" name="Espaço Reservado para Conteúdo 2">
            <a:extLst>
              <a:ext uri="{FF2B5EF4-FFF2-40B4-BE49-F238E27FC236}">
                <a16:creationId xmlns:a16="http://schemas.microsoft.com/office/drawing/2014/main" id="{8C9287E0-B703-1DF4-7FDC-7BEC4192F954}"/>
              </a:ext>
            </a:extLst>
          </p:cNvPr>
          <p:cNvSpPr>
            <a:spLocks noGrp="1"/>
          </p:cNvSpPr>
          <p:nvPr>
            <p:ph idx="1"/>
          </p:nvPr>
        </p:nvSpPr>
        <p:spPr/>
        <p:txBody>
          <a:bodyPr/>
          <a:lstStyle/>
          <a:p>
            <a:endParaRPr lang="pt-BR"/>
          </a:p>
        </p:txBody>
      </p:sp>
    </p:spTree>
    <p:extLst>
      <p:ext uri="{BB962C8B-B14F-4D97-AF65-F5344CB8AC3E}">
        <p14:creationId xmlns:p14="http://schemas.microsoft.com/office/powerpoint/2010/main" val="1258729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5FF925-67DE-CC62-E869-C6E3C1D771E6}"/>
              </a:ext>
            </a:extLst>
          </p:cNvPr>
          <p:cNvSpPr>
            <a:spLocks noGrp="1"/>
          </p:cNvSpPr>
          <p:nvPr>
            <p:ph type="title"/>
          </p:nvPr>
        </p:nvSpPr>
        <p:spPr/>
        <p:txBody>
          <a:bodyPr/>
          <a:lstStyle/>
          <a:p>
            <a:r>
              <a:rPr lang="pt-BR" dirty="0"/>
              <a:t>Introdução</a:t>
            </a:r>
          </a:p>
        </p:txBody>
      </p:sp>
      <p:sp>
        <p:nvSpPr>
          <p:cNvPr id="3" name="Espaço Reservado para Conteúdo 2">
            <a:extLst>
              <a:ext uri="{FF2B5EF4-FFF2-40B4-BE49-F238E27FC236}">
                <a16:creationId xmlns:a16="http://schemas.microsoft.com/office/drawing/2014/main" id="{7DA84068-671A-9D40-4F76-2C57E4F720C2}"/>
              </a:ext>
            </a:extLst>
          </p:cNvPr>
          <p:cNvSpPr>
            <a:spLocks noGrp="1"/>
          </p:cNvSpPr>
          <p:nvPr>
            <p:ph idx="1"/>
          </p:nvPr>
        </p:nvSpPr>
        <p:spPr>
          <a:xfrm>
            <a:off x="838200" y="1825625"/>
            <a:ext cx="11205829" cy="4351338"/>
          </a:xfrm>
        </p:spPr>
        <p:txBody>
          <a:bodyPr/>
          <a:lstStyle/>
          <a:p>
            <a:r>
              <a:rPr lang="pt-BR" b="0" i="0" dirty="0">
                <a:solidFill>
                  <a:srgbClr val="0D0D0D"/>
                </a:solidFill>
                <a:effectLst/>
                <a:latin typeface="Söhne"/>
              </a:rPr>
              <a:t>Vocês já ouviram falar ou usaram os modelos de IA: </a:t>
            </a:r>
            <a:r>
              <a:rPr lang="pt-BR" b="0" i="0" dirty="0" err="1">
                <a:solidFill>
                  <a:srgbClr val="0D0D0D"/>
                </a:solidFill>
                <a:effectLst/>
                <a:latin typeface="Söhne"/>
              </a:rPr>
              <a:t>Midjourney</a:t>
            </a:r>
            <a:r>
              <a:rPr lang="pt-BR" b="0" i="0" dirty="0">
                <a:solidFill>
                  <a:srgbClr val="0D0D0D"/>
                </a:solidFill>
                <a:effectLst/>
                <a:latin typeface="Söhne"/>
              </a:rPr>
              <a:t>, </a:t>
            </a:r>
            <a:r>
              <a:rPr lang="pt-BR" b="0" i="0" dirty="0" err="1">
                <a:solidFill>
                  <a:srgbClr val="0D0D0D"/>
                </a:solidFill>
                <a:effectLst/>
                <a:latin typeface="Söhne"/>
              </a:rPr>
              <a:t>Stable</a:t>
            </a:r>
            <a:r>
              <a:rPr lang="pt-BR" b="0" i="0" dirty="0">
                <a:solidFill>
                  <a:srgbClr val="0D0D0D"/>
                </a:solidFill>
                <a:effectLst/>
                <a:latin typeface="Söhne"/>
              </a:rPr>
              <a:t> Diffusion, DALL-E?</a:t>
            </a:r>
          </a:p>
          <a:p>
            <a:r>
              <a:rPr lang="pt-BR" dirty="0">
                <a:solidFill>
                  <a:srgbClr val="0D0D0D"/>
                </a:solidFill>
                <a:latin typeface="Söhne"/>
              </a:rPr>
              <a:t>Eles são chamados de </a:t>
            </a:r>
            <a:r>
              <a:rPr lang="pt-BR" b="1" i="1" dirty="0">
                <a:solidFill>
                  <a:srgbClr val="00B050"/>
                </a:solidFill>
                <a:latin typeface="Söhne"/>
              </a:rPr>
              <a:t>modelos de difusão</a:t>
            </a:r>
            <a:r>
              <a:rPr lang="pt-BR" dirty="0">
                <a:solidFill>
                  <a:srgbClr val="0D0D0D"/>
                </a:solidFill>
                <a:latin typeface="Söhne"/>
              </a:rPr>
              <a:t> e geram</a:t>
            </a:r>
            <a:r>
              <a:rPr lang="pt-BR" b="0" i="0" dirty="0">
                <a:solidFill>
                  <a:srgbClr val="0D0D0D"/>
                </a:solidFill>
                <a:effectLst/>
                <a:latin typeface="Söhne"/>
              </a:rPr>
              <a:t> imagens sintéticas. </a:t>
            </a:r>
          </a:p>
          <a:p>
            <a:pPr lvl="1">
              <a:buFont typeface="Wingdings" panose="05000000000000000000" pitchFamily="2" charset="2"/>
              <a:buChar char="§"/>
            </a:pPr>
            <a:r>
              <a:rPr lang="pt-BR" dirty="0">
                <a:solidFill>
                  <a:srgbClr val="0D0D0D"/>
                </a:solidFill>
                <a:latin typeface="Söhne"/>
              </a:rPr>
              <a:t>Alguns </a:t>
            </a:r>
            <a:r>
              <a:rPr lang="pt-BR" b="0" i="0" dirty="0">
                <a:solidFill>
                  <a:srgbClr val="0D0D0D"/>
                </a:solidFill>
                <a:effectLst/>
                <a:latin typeface="Söhne"/>
              </a:rPr>
              <a:t>geram imagens com base em instruções (chamados de </a:t>
            </a:r>
            <a:r>
              <a:rPr lang="pt-BR" b="0" i="1" dirty="0">
                <a:solidFill>
                  <a:srgbClr val="0D0D0D"/>
                </a:solidFill>
                <a:effectLst/>
                <a:latin typeface="Söhne"/>
              </a:rPr>
              <a:t>prompts</a:t>
            </a:r>
            <a:r>
              <a:rPr lang="pt-BR" b="0" i="0" dirty="0">
                <a:solidFill>
                  <a:srgbClr val="0D0D0D"/>
                </a:solidFill>
                <a:effectLst/>
                <a:latin typeface="Söhne"/>
              </a:rPr>
              <a:t> em inglês).</a:t>
            </a:r>
          </a:p>
          <a:p>
            <a:r>
              <a:rPr lang="pt-BR" dirty="0">
                <a:solidFill>
                  <a:srgbClr val="0D0D0D"/>
                </a:solidFill>
                <a:latin typeface="Söhne"/>
              </a:rPr>
              <a:t>Eles também são usados para gerar vídeos, música, novas drogas, etc.</a:t>
            </a:r>
            <a:endParaRPr lang="pt-BR" dirty="0"/>
          </a:p>
          <a:p>
            <a:endParaRPr lang="pt-BR" b="0" i="0" dirty="0">
              <a:solidFill>
                <a:srgbClr val="0D0D0D"/>
              </a:solidFill>
              <a:effectLst/>
              <a:latin typeface="Söhne"/>
            </a:endParaRPr>
          </a:p>
        </p:txBody>
      </p:sp>
      <p:pic>
        <p:nvPicPr>
          <p:cNvPr id="1026" name="Picture 2" descr="How Do DALL·E 2, Stable Diffusion, and Midjourney Work? - MarkTechPost">
            <a:extLst>
              <a:ext uri="{FF2B5EF4-FFF2-40B4-BE49-F238E27FC236}">
                <a16:creationId xmlns:a16="http://schemas.microsoft.com/office/drawing/2014/main" id="{4FEF8D54-59B4-0510-9716-943FBFB3CDC5}"/>
              </a:ext>
            </a:extLst>
          </p:cNvPr>
          <p:cNvPicPr preferRelativeResize="0">
            <a:picLocks noChangeAspect="1" noChangeArrowheads="1"/>
          </p:cNvPicPr>
          <p:nvPr/>
        </p:nvPicPr>
        <p:blipFill rotWithShape="1">
          <a:blip r:embed="rId3">
            <a:extLst>
              <a:ext uri="{28A0092B-C50C-407E-A947-70E740481C1C}">
                <a14:useLocalDpi xmlns:a14="http://schemas.microsoft.com/office/drawing/2010/main" val="0"/>
              </a:ext>
            </a:extLst>
          </a:blip>
          <a:srcRect l="1159" t="9745" r="1020" b="4750"/>
          <a:stretch/>
        </p:blipFill>
        <p:spPr bwMode="auto">
          <a:xfrm>
            <a:off x="130618" y="4154322"/>
            <a:ext cx="5940000" cy="254928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ow Do DALL·E 2, Stable Diffusion, And Midjourney Work?, 48% OFF">
            <a:extLst>
              <a:ext uri="{FF2B5EF4-FFF2-40B4-BE49-F238E27FC236}">
                <a16:creationId xmlns:a16="http://schemas.microsoft.com/office/drawing/2014/main" id="{BE43FFC3-3DD7-9920-EDF4-920AA042DAEF}"/>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25802" y="4173756"/>
            <a:ext cx="5940000" cy="2527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1182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AB8438-E56E-2412-517C-8456E4CA773C}"/>
              </a:ext>
            </a:extLst>
          </p:cNvPr>
          <p:cNvSpPr>
            <a:spLocks noGrp="1"/>
          </p:cNvSpPr>
          <p:nvPr>
            <p:ph type="title"/>
          </p:nvPr>
        </p:nvSpPr>
        <p:spPr/>
        <p:txBody>
          <a:bodyPr/>
          <a:lstStyle/>
          <a:p>
            <a:r>
              <a:rPr lang="pt-BR" dirty="0"/>
              <a:t>Fundamentação teórica</a:t>
            </a:r>
          </a:p>
        </p:txBody>
      </p:sp>
      <p:sp>
        <p:nvSpPr>
          <p:cNvPr id="3" name="Espaço Reservado para Conteúdo 2">
            <a:extLst>
              <a:ext uri="{FF2B5EF4-FFF2-40B4-BE49-F238E27FC236}">
                <a16:creationId xmlns:a16="http://schemas.microsoft.com/office/drawing/2014/main" id="{F7E2B09C-6D56-4C9F-A364-B904CCE2F1A0}"/>
              </a:ext>
            </a:extLst>
          </p:cNvPr>
          <p:cNvSpPr>
            <a:spLocks noGrp="1"/>
          </p:cNvSpPr>
          <p:nvPr>
            <p:ph idx="1"/>
          </p:nvPr>
        </p:nvSpPr>
        <p:spPr/>
        <p:txBody>
          <a:bodyPr/>
          <a:lstStyle/>
          <a:p>
            <a:r>
              <a:rPr lang="en-US" b="0" i="0" dirty="0">
                <a:solidFill>
                  <a:srgbClr val="202122"/>
                </a:solidFill>
                <a:effectLst/>
                <a:latin typeface="Arial" panose="020B0604020202020204" pitchFamily="34" charset="0"/>
              </a:rPr>
              <a:t> diffusion model consists of three major components: the forward process, the reverse process, and the sampling procedure.</a:t>
            </a:r>
            <a:r>
              <a:rPr lang="en-US" b="0" i="0" u="none" strike="noStrike" baseline="30000" dirty="0">
                <a:solidFill>
                  <a:srgbClr val="3366CC"/>
                </a:solidFill>
                <a:effectLst/>
                <a:latin typeface="Arial" panose="020B0604020202020204" pitchFamily="34" charset="0"/>
                <a:hlinkClick r:id="rId2"/>
              </a:rPr>
              <a:t>[1]</a:t>
            </a:r>
            <a:r>
              <a:rPr lang="en-US" b="0" i="0" dirty="0">
                <a:solidFill>
                  <a:srgbClr val="202122"/>
                </a:solidFill>
                <a:effectLst/>
                <a:latin typeface="Arial" panose="020B0604020202020204" pitchFamily="34" charset="0"/>
              </a:rPr>
              <a:t> The goal of diffusion models is to learn a </a:t>
            </a:r>
            <a:r>
              <a:rPr lang="en-US" b="0" i="0" u="none" strike="noStrike" dirty="0">
                <a:solidFill>
                  <a:srgbClr val="3366CC"/>
                </a:solidFill>
                <a:effectLst/>
                <a:latin typeface="Arial" panose="020B0604020202020204" pitchFamily="34" charset="0"/>
                <a:hlinkClick r:id="rId3" tooltip="Diffusion process"/>
              </a:rPr>
              <a:t>diffusion process</a:t>
            </a:r>
            <a:r>
              <a:rPr lang="en-US" b="0" i="0" dirty="0">
                <a:solidFill>
                  <a:srgbClr val="202122"/>
                </a:solidFill>
                <a:effectLst/>
                <a:latin typeface="Arial" panose="020B0604020202020204" pitchFamily="34" charset="0"/>
              </a:rPr>
              <a:t> that generates the probability distribution of a given dataset. They learn the latent structure of a dataset by modeling the way in which data points diffuse through their </a:t>
            </a:r>
            <a:r>
              <a:rPr lang="en-US" b="0" i="0" u="none" strike="noStrike" dirty="0">
                <a:solidFill>
                  <a:srgbClr val="3366CC"/>
                </a:solidFill>
                <a:effectLst/>
                <a:latin typeface="Arial" panose="020B0604020202020204" pitchFamily="34" charset="0"/>
                <a:hlinkClick r:id="rId4" tooltip="Latent space"/>
              </a:rPr>
              <a:t>latent space</a:t>
            </a:r>
            <a:r>
              <a:rPr lang="en-US" b="0" i="0" dirty="0">
                <a:solidFill>
                  <a:srgbClr val="202122"/>
                </a:solidFill>
                <a:effectLst/>
                <a:latin typeface="Arial" panose="020B0604020202020204" pitchFamily="34" charset="0"/>
              </a:rPr>
              <a:t>.</a:t>
            </a:r>
            <a:r>
              <a:rPr lang="en-US" b="0" i="0" u="none" strike="noStrike" baseline="30000" dirty="0">
                <a:solidFill>
                  <a:srgbClr val="3366CC"/>
                </a:solidFill>
                <a:effectLst/>
                <a:latin typeface="Arial" panose="020B0604020202020204" pitchFamily="34" charset="0"/>
                <a:hlinkClick r:id="rId5"/>
              </a:rPr>
              <a:t>[</a:t>
            </a:r>
            <a:endParaRPr lang="pt-BR" dirty="0"/>
          </a:p>
        </p:txBody>
      </p:sp>
    </p:spTree>
    <p:extLst>
      <p:ext uri="{BB962C8B-B14F-4D97-AF65-F5344CB8AC3E}">
        <p14:creationId xmlns:p14="http://schemas.microsoft.com/office/powerpoint/2010/main" val="31870715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3FFF02-0FC8-9F0B-AAB0-565FC99EA70D}"/>
              </a:ext>
            </a:extLst>
          </p:cNvPr>
          <p:cNvSpPr>
            <a:spLocks noGrp="1"/>
          </p:cNvSpPr>
          <p:nvPr>
            <p:ph type="title"/>
          </p:nvPr>
        </p:nvSpPr>
        <p:spPr/>
        <p:txBody>
          <a:bodyPr/>
          <a:lstStyle/>
          <a:p>
            <a:r>
              <a:rPr lang="pt-BR" dirty="0"/>
              <a:t>Arquitetura e funcionamento</a:t>
            </a:r>
          </a:p>
        </p:txBody>
      </p:sp>
      <p:sp>
        <p:nvSpPr>
          <p:cNvPr id="3" name="Espaço Reservado para Conteúdo 2">
            <a:extLst>
              <a:ext uri="{FF2B5EF4-FFF2-40B4-BE49-F238E27FC236}">
                <a16:creationId xmlns:a16="http://schemas.microsoft.com/office/drawing/2014/main" id="{8C5488AE-34B4-EF1D-F674-507FF2FCD122}"/>
              </a:ext>
            </a:extLst>
          </p:cNvPr>
          <p:cNvSpPr>
            <a:spLocks noGrp="1"/>
          </p:cNvSpPr>
          <p:nvPr>
            <p:ph idx="1"/>
          </p:nvPr>
        </p:nvSpPr>
        <p:spPr/>
        <p:txBody>
          <a:bodyPr/>
          <a:lstStyle/>
          <a:p>
            <a:endParaRPr lang="pt-BR"/>
          </a:p>
        </p:txBody>
      </p:sp>
    </p:spTree>
    <p:extLst>
      <p:ext uri="{BB962C8B-B14F-4D97-AF65-F5344CB8AC3E}">
        <p14:creationId xmlns:p14="http://schemas.microsoft.com/office/powerpoint/2010/main" val="15472595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C9F56A-97FC-7CCD-E5BA-3B5E230AD9A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979DAB9-0612-F0CD-7BB1-AF52B98B3210}"/>
              </a:ext>
            </a:extLst>
          </p:cNvPr>
          <p:cNvSpPr>
            <a:spLocks noGrp="1"/>
          </p:cNvSpPr>
          <p:nvPr>
            <p:ph type="title"/>
          </p:nvPr>
        </p:nvSpPr>
        <p:spPr/>
        <p:txBody>
          <a:bodyPr/>
          <a:lstStyle/>
          <a:p>
            <a:r>
              <a:rPr lang="pt-BR" dirty="0"/>
              <a:t>Treinamento e otimização</a:t>
            </a:r>
          </a:p>
        </p:txBody>
      </p:sp>
      <p:sp>
        <p:nvSpPr>
          <p:cNvPr id="3" name="Espaço Reservado para Conteúdo 2">
            <a:extLst>
              <a:ext uri="{FF2B5EF4-FFF2-40B4-BE49-F238E27FC236}">
                <a16:creationId xmlns:a16="http://schemas.microsoft.com/office/drawing/2014/main" id="{F22F88A5-87D1-340F-853F-8C2ED8F8C877}"/>
              </a:ext>
            </a:extLst>
          </p:cNvPr>
          <p:cNvSpPr>
            <a:spLocks noGrp="1"/>
          </p:cNvSpPr>
          <p:nvPr>
            <p:ph idx="1"/>
          </p:nvPr>
        </p:nvSpPr>
        <p:spPr/>
        <p:txBody>
          <a:bodyPr/>
          <a:lstStyle/>
          <a:p>
            <a:endParaRPr lang="pt-BR"/>
          </a:p>
        </p:txBody>
      </p:sp>
    </p:spTree>
    <p:extLst>
      <p:ext uri="{BB962C8B-B14F-4D97-AF65-F5344CB8AC3E}">
        <p14:creationId xmlns:p14="http://schemas.microsoft.com/office/powerpoint/2010/main" val="39069808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8A9759-CA4F-DA4F-85C2-F6E51DCED2D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72F732D-34CE-6153-324F-D7F6821577F0}"/>
              </a:ext>
            </a:extLst>
          </p:cNvPr>
          <p:cNvSpPr>
            <a:spLocks noGrp="1"/>
          </p:cNvSpPr>
          <p:nvPr>
            <p:ph type="title"/>
          </p:nvPr>
        </p:nvSpPr>
        <p:spPr/>
        <p:txBody>
          <a:bodyPr/>
          <a:lstStyle/>
          <a:p>
            <a:r>
              <a:rPr lang="pt-BR" dirty="0"/>
              <a:t>Vantagens e desvantagens</a:t>
            </a:r>
          </a:p>
        </p:txBody>
      </p:sp>
      <p:sp>
        <p:nvSpPr>
          <p:cNvPr id="3" name="Espaço Reservado para Conteúdo 2">
            <a:extLst>
              <a:ext uri="{FF2B5EF4-FFF2-40B4-BE49-F238E27FC236}">
                <a16:creationId xmlns:a16="http://schemas.microsoft.com/office/drawing/2014/main" id="{62A55622-8E11-E5D7-8EAF-7AE2CCAA3321}"/>
              </a:ext>
            </a:extLst>
          </p:cNvPr>
          <p:cNvSpPr>
            <a:spLocks noGrp="1"/>
          </p:cNvSpPr>
          <p:nvPr>
            <p:ph idx="1"/>
          </p:nvPr>
        </p:nvSpPr>
        <p:spPr/>
        <p:txBody>
          <a:bodyPr/>
          <a:lstStyle/>
          <a:p>
            <a:r>
              <a:rPr lang="pt-BR" dirty="0"/>
              <a:t>https://aman.ai/primers/ai/diffusion-models/</a:t>
            </a:r>
          </a:p>
        </p:txBody>
      </p:sp>
    </p:spTree>
    <p:extLst>
      <p:ext uri="{BB962C8B-B14F-4D97-AF65-F5344CB8AC3E}">
        <p14:creationId xmlns:p14="http://schemas.microsoft.com/office/powerpoint/2010/main" val="15218112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E502FC-4440-F5DA-F299-69CD15E702AE}"/>
              </a:ext>
            </a:extLst>
          </p:cNvPr>
          <p:cNvSpPr>
            <a:spLocks noGrp="1"/>
          </p:cNvSpPr>
          <p:nvPr>
            <p:ph type="title"/>
          </p:nvPr>
        </p:nvSpPr>
        <p:spPr/>
        <p:txBody>
          <a:bodyPr/>
          <a:lstStyle/>
          <a:p>
            <a:r>
              <a:rPr lang="pt-BR" dirty="0"/>
              <a:t>Exemplo(s) de aplicação</a:t>
            </a:r>
          </a:p>
        </p:txBody>
      </p:sp>
      <p:sp>
        <p:nvSpPr>
          <p:cNvPr id="3" name="Espaço Reservado para Conteúdo 2">
            <a:extLst>
              <a:ext uri="{FF2B5EF4-FFF2-40B4-BE49-F238E27FC236}">
                <a16:creationId xmlns:a16="http://schemas.microsoft.com/office/drawing/2014/main" id="{69359096-6B47-BEA3-55AD-95F90CDC8489}"/>
              </a:ext>
            </a:extLst>
          </p:cNvPr>
          <p:cNvSpPr>
            <a:spLocks noGrp="1"/>
          </p:cNvSpPr>
          <p:nvPr>
            <p:ph idx="1"/>
          </p:nvPr>
        </p:nvSpPr>
        <p:spPr/>
        <p:txBody>
          <a:bodyPr/>
          <a:lstStyle/>
          <a:p>
            <a:endParaRPr lang="pt-BR"/>
          </a:p>
        </p:txBody>
      </p:sp>
    </p:spTree>
    <p:extLst>
      <p:ext uri="{BB962C8B-B14F-4D97-AF65-F5344CB8AC3E}">
        <p14:creationId xmlns:p14="http://schemas.microsoft.com/office/powerpoint/2010/main" val="15325309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EBC8F7-03EF-338A-A90B-280A41AF9688}"/>
              </a:ext>
            </a:extLst>
          </p:cNvPr>
          <p:cNvSpPr>
            <a:spLocks noGrp="1"/>
          </p:cNvSpPr>
          <p:nvPr>
            <p:ph type="title"/>
          </p:nvPr>
        </p:nvSpPr>
        <p:spPr/>
        <p:txBody>
          <a:bodyPr/>
          <a:lstStyle/>
          <a:p>
            <a:r>
              <a:rPr lang="pt-BR" dirty="0"/>
              <a:t>Comparação com outros algoritmos</a:t>
            </a:r>
          </a:p>
        </p:txBody>
      </p:sp>
      <p:sp>
        <p:nvSpPr>
          <p:cNvPr id="3" name="Espaço Reservado para Conteúdo 2">
            <a:extLst>
              <a:ext uri="{FF2B5EF4-FFF2-40B4-BE49-F238E27FC236}">
                <a16:creationId xmlns:a16="http://schemas.microsoft.com/office/drawing/2014/main" id="{C525BCE7-C19D-7DDA-016A-E3016C398CBA}"/>
              </a:ext>
            </a:extLst>
          </p:cNvPr>
          <p:cNvSpPr>
            <a:spLocks noGrp="1"/>
          </p:cNvSpPr>
          <p:nvPr>
            <p:ph idx="1"/>
          </p:nvPr>
        </p:nvSpPr>
        <p:spPr/>
        <p:txBody>
          <a:bodyPr/>
          <a:lstStyle/>
          <a:p>
            <a:endParaRPr lang="pt-BR" dirty="0"/>
          </a:p>
          <a:p>
            <a:r>
              <a:rPr lang="pt-BR" dirty="0"/>
              <a:t>Diffusion Models Beat </a:t>
            </a:r>
            <a:r>
              <a:rPr lang="pt-BR" dirty="0" err="1"/>
              <a:t>GANs</a:t>
            </a:r>
            <a:r>
              <a:rPr lang="pt-BR" dirty="0"/>
              <a:t> </a:t>
            </a:r>
            <a:r>
              <a:rPr lang="pt-BR" dirty="0" err="1"/>
              <a:t>on</a:t>
            </a:r>
            <a:r>
              <a:rPr lang="pt-BR" dirty="0"/>
              <a:t> </a:t>
            </a:r>
            <a:r>
              <a:rPr lang="pt-BR" dirty="0" err="1"/>
              <a:t>Image</a:t>
            </a:r>
            <a:r>
              <a:rPr lang="pt-BR" dirty="0"/>
              <a:t> </a:t>
            </a:r>
            <a:r>
              <a:rPr lang="pt-BR" dirty="0" err="1"/>
              <a:t>Synthesis</a:t>
            </a:r>
            <a:r>
              <a:rPr lang="pt-BR" dirty="0"/>
              <a:t>:</a:t>
            </a:r>
          </a:p>
          <a:p>
            <a:pPr lvl="1"/>
            <a:r>
              <a:rPr lang="pt-BR" dirty="0"/>
              <a:t>https://arxiv.org/pdf/2105.05233.pdf</a:t>
            </a:r>
          </a:p>
        </p:txBody>
      </p:sp>
    </p:spTree>
    <p:extLst>
      <p:ext uri="{BB962C8B-B14F-4D97-AF65-F5344CB8AC3E}">
        <p14:creationId xmlns:p14="http://schemas.microsoft.com/office/powerpoint/2010/main" val="36014692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75A060-25E2-7DC3-9A19-F70EA8CB3D76}"/>
              </a:ext>
            </a:extLst>
          </p:cNvPr>
          <p:cNvSpPr>
            <a:spLocks noGrp="1"/>
          </p:cNvSpPr>
          <p:nvPr>
            <p:ph type="title"/>
          </p:nvPr>
        </p:nvSpPr>
        <p:spPr/>
        <p:txBody>
          <a:bodyPr/>
          <a:lstStyle/>
          <a:p>
            <a:r>
              <a:rPr lang="pt-BR" dirty="0"/>
              <a:t>Outros modelos generativos</a:t>
            </a:r>
          </a:p>
        </p:txBody>
      </p:sp>
      <p:sp>
        <p:nvSpPr>
          <p:cNvPr id="3" name="Espaço Reservado para Conteúdo 2">
            <a:extLst>
              <a:ext uri="{FF2B5EF4-FFF2-40B4-BE49-F238E27FC236}">
                <a16:creationId xmlns:a16="http://schemas.microsoft.com/office/drawing/2014/main" id="{86805CDC-0243-23D8-9CAC-D13D97E66287}"/>
              </a:ext>
            </a:extLst>
          </p:cNvPr>
          <p:cNvSpPr>
            <a:spLocks noGrp="1"/>
          </p:cNvSpPr>
          <p:nvPr>
            <p:ph idx="1"/>
          </p:nvPr>
        </p:nvSpPr>
        <p:spPr>
          <a:xfrm>
            <a:off x="7036904" y="1825625"/>
            <a:ext cx="4316896" cy="4351338"/>
          </a:xfrm>
        </p:spPr>
        <p:txBody>
          <a:bodyPr/>
          <a:lstStyle/>
          <a:p>
            <a:r>
              <a:rPr lang="pt-BR" dirty="0"/>
              <a:t>Os modelos de difusão são apenas um entre os vários modelos generativos.</a:t>
            </a:r>
          </a:p>
        </p:txBody>
      </p:sp>
      <p:pic>
        <p:nvPicPr>
          <p:cNvPr id="1026" name="Picture 2">
            <a:extLst>
              <a:ext uri="{FF2B5EF4-FFF2-40B4-BE49-F238E27FC236}">
                <a16:creationId xmlns:a16="http://schemas.microsoft.com/office/drawing/2014/main" id="{2AD5DEF2-FC71-D8B4-F961-03F7ECA384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478" y="1929783"/>
            <a:ext cx="6599583" cy="4563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01612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32666AC8-2E17-4DB4-B0F5-60C640CCFD2E}"/>
              </a:ext>
            </a:extLst>
          </p:cNvPr>
          <p:cNvSpPr txBox="1">
            <a:spLocks/>
          </p:cNvSpPr>
          <p:nvPr/>
        </p:nvSpPr>
        <p:spPr>
          <a:xfrm>
            <a:off x="1431533" y="2720526"/>
            <a:ext cx="9144000" cy="10295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sz="6600" dirty="0"/>
              <a:t>Perguntas?</a:t>
            </a:r>
            <a:endParaRPr lang="pt-BR" sz="6600" b="1" i="1" dirty="0"/>
          </a:p>
        </p:txBody>
      </p:sp>
    </p:spTree>
    <p:extLst>
      <p:ext uri="{BB962C8B-B14F-4D97-AF65-F5344CB8AC3E}">
        <p14:creationId xmlns:p14="http://schemas.microsoft.com/office/powerpoint/2010/main" val="37730056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A32550-8C76-B013-2EC7-989D8C3B19BE}"/>
              </a:ext>
            </a:extLst>
          </p:cNvPr>
          <p:cNvSpPr>
            <a:spLocks noGrp="1"/>
          </p:cNvSpPr>
          <p:nvPr>
            <p:ph type="title"/>
          </p:nvPr>
        </p:nvSpPr>
        <p:spPr/>
        <p:txBody>
          <a:bodyPr/>
          <a:lstStyle/>
          <a:p>
            <a:r>
              <a:rPr lang="pt-BR" dirty="0"/>
              <a:t>Referências</a:t>
            </a:r>
          </a:p>
        </p:txBody>
      </p:sp>
      <p:sp>
        <p:nvSpPr>
          <p:cNvPr id="3" name="Espaço Reservado para Conteúdo 2">
            <a:extLst>
              <a:ext uri="{FF2B5EF4-FFF2-40B4-BE49-F238E27FC236}">
                <a16:creationId xmlns:a16="http://schemas.microsoft.com/office/drawing/2014/main" id="{EF043237-7757-7557-B63E-D4EB5152D44B}"/>
              </a:ext>
            </a:extLst>
          </p:cNvPr>
          <p:cNvSpPr>
            <a:spLocks noGrp="1"/>
          </p:cNvSpPr>
          <p:nvPr>
            <p:ph idx="1"/>
          </p:nvPr>
        </p:nvSpPr>
        <p:spPr/>
        <p:txBody>
          <a:bodyPr/>
          <a:lstStyle/>
          <a:p>
            <a:endParaRPr lang="pt-BR" dirty="0"/>
          </a:p>
          <a:p>
            <a:pPr algn="l"/>
            <a:r>
              <a:rPr lang="pt-BR" dirty="0"/>
              <a:t>“</a:t>
            </a:r>
            <a:r>
              <a:rPr lang="pt-BR" dirty="0" err="1"/>
              <a:t>Denoising</a:t>
            </a:r>
            <a:r>
              <a:rPr lang="pt-BR" dirty="0"/>
              <a:t> </a:t>
            </a:r>
            <a:r>
              <a:rPr lang="pt-BR" dirty="0" err="1"/>
              <a:t>Diffusion</a:t>
            </a:r>
            <a:r>
              <a:rPr lang="pt-BR" dirty="0"/>
              <a:t> </a:t>
            </a:r>
            <a:r>
              <a:rPr lang="pt-BR" dirty="0" err="1"/>
              <a:t>Probabilistic</a:t>
            </a:r>
            <a:r>
              <a:rPr lang="pt-BR" dirty="0"/>
              <a:t> Models”, </a:t>
            </a:r>
            <a:r>
              <a:rPr lang="pt-BR" dirty="0">
                <a:hlinkClick r:id="rId2"/>
              </a:rPr>
              <a:t>https://arxiv.org/pdf/2006.11239.pdf</a:t>
            </a:r>
            <a:endParaRPr lang="pt-BR" dirty="0"/>
          </a:p>
          <a:p>
            <a:pPr algn="l"/>
            <a:r>
              <a:rPr lang="pt-BR" dirty="0"/>
              <a:t>“</a:t>
            </a:r>
            <a:r>
              <a:rPr lang="en-US" dirty="0"/>
              <a:t>High-Resolution Image Synthesis with Latent Diffusion Models”, </a:t>
            </a:r>
            <a:r>
              <a:rPr lang="en-US" dirty="0">
                <a:hlinkClick r:id="rId3"/>
              </a:rPr>
              <a:t>https://arxiv.org/abs/2112.10752</a:t>
            </a:r>
            <a:endParaRPr lang="pt-BR" dirty="0"/>
          </a:p>
          <a:p>
            <a:r>
              <a:rPr lang="pt-BR" dirty="0"/>
              <a:t>“Diffusion Models Beat </a:t>
            </a:r>
            <a:r>
              <a:rPr lang="pt-BR" dirty="0" err="1"/>
              <a:t>GANs</a:t>
            </a:r>
            <a:r>
              <a:rPr lang="pt-BR" dirty="0"/>
              <a:t> </a:t>
            </a:r>
            <a:r>
              <a:rPr lang="pt-BR" dirty="0" err="1"/>
              <a:t>on</a:t>
            </a:r>
            <a:r>
              <a:rPr lang="pt-BR" dirty="0"/>
              <a:t> </a:t>
            </a:r>
            <a:r>
              <a:rPr lang="pt-BR" dirty="0" err="1"/>
              <a:t>Image</a:t>
            </a:r>
            <a:r>
              <a:rPr lang="pt-BR" dirty="0"/>
              <a:t> </a:t>
            </a:r>
            <a:r>
              <a:rPr lang="pt-BR" dirty="0" err="1"/>
              <a:t>Synthesis</a:t>
            </a:r>
            <a:r>
              <a:rPr lang="pt-BR" dirty="0"/>
              <a:t>”, </a:t>
            </a:r>
            <a:r>
              <a:rPr lang="pt-BR" dirty="0">
                <a:hlinkClick r:id="rId4"/>
              </a:rPr>
              <a:t>https://arxiv.org/pdf/2105.05233.pdf</a:t>
            </a:r>
            <a:endParaRPr lang="pt-BR" dirty="0"/>
          </a:p>
          <a:p>
            <a:r>
              <a:rPr lang="pt-BR" dirty="0"/>
              <a:t>https://www.youtube.com/watch?v=687zEGODmHA&amp;ab_channel=MachineLearningatBerkeley</a:t>
            </a:r>
          </a:p>
          <a:p>
            <a:endParaRPr lang="pt-BR" dirty="0"/>
          </a:p>
        </p:txBody>
      </p:sp>
    </p:spTree>
    <p:extLst>
      <p:ext uri="{BB962C8B-B14F-4D97-AF65-F5344CB8AC3E}">
        <p14:creationId xmlns:p14="http://schemas.microsoft.com/office/powerpoint/2010/main" val="17872649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32666AC8-2E17-4DB4-B0F5-60C640CCFD2E}"/>
              </a:ext>
            </a:extLst>
          </p:cNvPr>
          <p:cNvSpPr txBox="1">
            <a:spLocks/>
          </p:cNvSpPr>
          <p:nvPr/>
        </p:nvSpPr>
        <p:spPr>
          <a:xfrm>
            <a:off x="1431533" y="2720526"/>
            <a:ext cx="9144000" cy="10295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sz="6600" dirty="0"/>
              <a:t>Obrigado!</a:t>
            </a:r>
            <a:endParaRPr lang="pt-BR" sz="6600" b="1" i="1" dirty="0"/>
          </a:p>
        </p:txBody>
      </p:sp>
    </p:spTree>
    <p:extLst>
      <p:ext uri="{BB962C8B-B14F-4D97-AF65-F5344CB8AC3E}">
        <p14:creationId xmlns:p14="http://schemas.microsoft.com/office/powerpoint/2010/main" val="26557046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E1CE44-4184-63DF-B0B8-9284AA40509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D3BF86C4-848C-83C5-CAB1-E747D812733B}"/>
              </a:ext>
            </a:extLst>
          </p:cNvPr>
          <p:cNvSpPr>
            <a:spLocks noGrp="1"/>
          </p:cNvSpPr>
          <p:nvPr>
            <p:ph type="title"/>
          </p:nvPr>
        </p:nvSpPr>
        <p:spPr/>
        <p:txBody>
          <a:bodyPr/>
          <a:lstStyle/>
          <a:p>
            <a:r>
              <a:rPr lang="pt-BR" dirty="0"/>
              <a:t>Introdução</a:t>
            </a:r>
          </a:p>
        </p:txBody>
      </p:sp>
      <p:sp>
        <p:nvSpPr>
          <p:cNvPr id="3" name="Espaço Reservado para Conteúdo 2">
            <a:extLst>
              <a:ext uri="{FF2B5EF4-FFF2-40B4-BE49-F238E27FC236}">
                <a16:creationId xmlns:a16="http://schemas.microsoft.com/office/drawing/2014/main" id="{C48A2CAA-955C-6BDD-F1CA-280531D2B818}"/>
              </a:ext>
            </a:extLst>
          </p:cNvPr>
          <p:cNvSpPr>
            <a:spLocks noGrp="1"/>
          </p:cNvSpPr>
          <p:nvPr>
            <p:ph idx="1"/>
          </p:nvPr>
        </p:nvSpPr>
        <p:spPr>
          <a:xfrm>
            <a:off x="5334000" y="1825624"/>
            <a:ext cx="6662057" cy="5032375"/>
          </a:xfrm>
        </p:spPr>
        <p:txBody>
          <a:bodyPr>
            <a:normAutofit lnSpcReduction="10000"/>
          </a:bodyPr>
          <a:lstStyle/>
          <a:p>
            <a:r>
              <a:rPr lang="pt-BR" dirty="0"/>
              <a:t>Eles recebem esse nome devido à sua </a:t>
            </a:r>
            <a:r>
              <a:rPr lang="pt-BR" b="1" i="1" dirty="0">
                <a:solidFill>
                  <a:srgbClr val="7030A0"/>
                </a:solidFill>
              </a:rPr>
              <a:t>semelhança</a:t>
            </a:r>
            <a:r>
              <a:rPr lang="pt-BR" dirty="0"/>
              <a:t> com o </a:t>
            </a:r>
            <a:r>
              <a:rPr lang="pt-BR" b="1" i="1" dirty="0">
                <a:solidFill>
                  <a:srgbClr val="00B050"/>
                </a:solidFill>
              </a:rPr>
              <a:t>processo de difusão</a:t>
            </a:r>
            <a:r>
              <a:rPr lang="pt-BR" dirty="0"/>
              <a:t>, que descreve como partículas ou moléculas se movem de uma área de alta concentração para uma de baixa concentração impulsionadas pelo movimento térmico aleatório das partículas.</a:t>
            </a:r>
          </a:p>
          <a:p>
            <a:pPr lvl="1">
              <a:buFont typeface="Wingdings" panose="05000000000000000000" pitchFamily="2" charset="2"/>
              <a:buChar char="§"/>
            </a:pPr>
            <a:r>
              <a:rPr lang="pt-BR" dirty="0"/>
              <a:t>Por exemplo, se adicionarmos uma gota de corante a um copo de água, o corante espalha-se pela água, à medida que as partículas do corante se difundem de uma área de maior concentração (a gota) para uma área de menor concentração (o resto da água).</a:t>
            </a:r>
          </a:p>
        </p:txBody>
      </p:sp>
      <p:pic>
        <p:nvPicPr>
          <p:cNvPr id="6146" name="Picture 2" descr="Diffusion">
            <a:extLst>
              <a:ext uri="{FF2B5EF4-FFF2-40B4-BE49-F238E27FC236}">
                <a16:creationId xmlns:a16="http://schemas.microsoft.com/office/drawing/2014/main" id="{B67DBD86-DC65-FEE9-2A60-FC408EC8EB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543" y="2462480"/>
            <a:ext cx="4898017" cy="3180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3247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1E387C-9C41-8B66-0283-9C10284F5506}"/>
              </a:ext>
            </a:extLst>
          </p:cNvPr>
          <p:cNvSpPr>
            <a:spLocks noGrp="1"/>
          </p:cNvSpPr>
          <p:nvPr>
            <p:ph type="title"/>
          </p:nvPr>
        </p:nvSpPr>
        <p:spPr/>
        <p:txBody>
          <a:bodyPr/>
          <a:lstStyle/>
          <a:p>
            <a:r>
              <a:rPr lang="pt-BR" dirty="0"/>
              <a:t>Introdução</a:t>
            </a:r>
          </a:p>
        </p:txBody>
      </p:sp>
      <p:sp>
        <p:nvSpPr>
          <p:cNvPr id="3" name="Espaço Reservado para Conteúdo 2">
            <a:extLst>
              <a:ext uri="{FF2B5EF4-FFF2-40B4-BE49-F238E27FC236}">
                <a16:creationId xmlns:a16="http://schemas.microsoft.com/office/drawing/2014/main" id="{CE159BF2-3E52-1438-5992-B94B284C2B50}"/>
              </a:ext>
            </a:extLst>
          </p:cNvPr>
          <p:cNvSpPr>
            <a:spLocks noGrp="1"/>
          </p:cNvSpPr>
          <p:nvPr>
            <p:ph idx="1"/>
          </p:nvPr>
        </p:nvSpPr>
        <p:spPr>
          <a:xfrm>
            <a:off x="838200" y="1825625"/>
            <a:ext cx="11179629" cy="4351338"/>
          </a:xfrm>
        </p:spPr>
        <p:txBody>
          <a:bodyPr/>
          <a:lstStyle/>
          <a:p>
            <a:r>
              <a:rPr lang="pt-BR" dirty="0"/>
              <a:t>No contexto de aprendizado de máquina, os modelos de difusão geram novos dados revertendo um processo de difusão, ou seja, perda de informação devido à adição de ruído. </a:t>
            </a:r>
          </a:p>
          <a:p>
            <a:r>
              <a:rPr lang="pt-BR" dirty="0"/>
              <a:t>A ideia principal é adicionar ruído aleatório aos dados e então desfazer o processo para obter a distribuição original por trás dos dados ruidosos.</a:t>
            </a:r>
          </a:p>
        </p:txBody>
      </p:sp>
      <p:pic>
        <p:nvPicPr>
          <p:cNvPr id="7172" name="Picture 4">
            <a:extLst>
              <a:ext uri="{FF2B5EF4-FFF2-40B4-BE49-F238E27FC236}">
                <a16:creationId xmlns:a16="http://schemas.microsoft.com/office/drawing/2014/main" id="{C1FC153D-C969-0C85-5BDA-26EF676440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0" t="21746" r="1416" b="26191"/>
          <a:stretch/>
        </p:blipFill>
        <p:spPr bwMode="auto">
          <a:xfrm>
            <a:off x="2441121" y="4273098"/>
            <a:ext cx="7309757" cy="2228253"/>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a:extLst>
              <a:ext uri="{FF2B5EF4-FFF2-40B4-BE49-F238E27FC236}">
                <a16:creationId xmlns:a16="http://schemas.microsoft.com/office/drawing/2014/main" id="{FB34BF8F-4FCA-9274-6DBA-914B58468ED2}"/>
              </a:ext>
            </a:extLst>
          </p:cNvPr>
          <p:cNvSpPr txBox="1"/>
          <p:nvPr/>
        </p:nvSpPr>
        <p:spPr>
          <a:xfrm>
            <a:off x="2441121" y="6488668"/>
            <a:ext cx="7309757" cy="369332"/>
          </a:xfrm>
          <a:prstGeom prst="rect">
            <a:avLst/>
          </a:prstGeom>
          <a:noFill/>
        </p:spPr>
        <p:txBody>
          <a:bodyPr wrap="square" rtlCol="0">
            <a:spAutoFit/>
          </a:bodyPr>
          <a:lstStyle/>
          <a:p>
            <a:pPr algn="ctr"/>
            <a:r>
              <a:rPr lang="pt-BR" dirty="0" err="1"/>
              <a:t>Generative</a:t>
            </a:r>
            <a:r>
              <a:rPr lang="pt-BR" dirty="0"/>
              <a:t> Reverse </a:t>
            </a:r>
            <a:r>
              <a:rPr lang="pt-BR" dirty="0" err="1"/>
              <a:t>Denoising</a:t>
            </a:r>
            <a:r>
              <a:rPr lang="pt-BR" dirty="0"/>
              <a:t> </a:t>
            </a:r>
            <a:r>
              <a:rPr lang="pt-BR" dirty="0" err="1"/>
              <a:t>Process</a:t>
            </a:r>
            <a:endParaRPr lang="pt-BR" dirty="0"/>
          </a:p>
        </p:txBody>
      </p:sp>
      <p:sp>
        <p:nvSpPr>
          <p:cNvPr id="5" name="CaixaDeTexto 4">
            <a:extLst>
              <a:ext uri="{FF2B5EF4-FFF2-40B4-BE49-F238E27FC236}">
                <a16:creationId xmlns:a16="http://schemas.microsoft.com/office/drawing/2014/main" id="{834EC27F-8C24-4B1D-03D2-E8DC2A66F4AF}"/>
              </a:ext>
            </a:extLst>
          </p:cNvPr>
          <p:cNvSpPr txBox="1"/>
          <p:nvPr/>
        </p:nvSpPr>
        <p:spPr>
          <a:xfrm>
            <a:off x="2441120" y="4001294"/>
            <a:ext cx="7309757" cy="369332"/>
          </a:xfrm>
          <a:prstGeom prst="rect">
            <a:avLst/>
          </a:prstGeom>
          <a:noFill/>
        </p:spPr>
        <p:txBody>
          <a:bodyPr wrap="square" rtlCol="0">
            <a:spAutoFit/>
          </a:bodyPr>
          <a:lstStyle/>
          <a:p>
            <a:pPr algn="ctr"/>
            <a:r>
              <a:rPr lang="pt-BR" dirty="0" err="1"/>
              <a:t>Forward</a:t>
            </a:r>
            <a:r>
              <a:rPr lang="pt-BR" dirty="0"/>
              <a:t> Diffusion </a:t>
            </a:r>
            <a:r>
              <a:rPr lang="pt-BR" dirty="0" err="1"/>
              <a:t>Process</a:t>
            </a:r>
            <a:endParaRPr lang="pt-BR" dirty="0"/>
          </a:p>
        </p:txBody>
      </p:sp>
    </p:spTree>
    <p:extLst>
      <p:ext uri="{BB962C8B-B14F-4D97-AF65-F5344CB8AC3E}">
        <p14:creationId xmlns:p14="http://schemas.microsoft.com/office/powerpoint/2010/main" val="22680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575565-609D-A8FB-751B-D71CB4E312C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F0F8580-9F1D-5885-961B-68258CEC0BAC}"/>
              </a:ext>
            </a:extLst>
          </p:cNvPr>
          <p:cNvSpPr>
            <a:spLocks noGrp="1"/>
          </p:cNvSpPr>
          <p:nvPr>
            <p:ph type="title"/>
          </p:nvPr>
        </p:nvSpPr>
        <p:spPr/>
        <p:txBody>
          <a:bodyPr/>
          <a:lstStyle/>
          <a:p>
            <a:r>
              <a:rPr lang="pt-BR" dirty="0"/>
              <a:t>Introdução</a:t>
            </a:r>
          </a:p>
        </p:txBody>
      </p:sp>
      <p:sp>
        <p:nvSpPr>
          <p:cNvPr id="3" name="Espaço Reservado para Conteúdo 2">
            <a:extLst>
              <a:ext uri="{FF2B5EF4-FFF2-40B4-BE49-F238E27FC236}">
                <a16:creationId xmlns:a16="http://schemas.microsoft.com/office/drawing/2014/main" id="{B22139E3-A283-A878-64BA-29F213E807AA}"/>
              </a:ext>
            </a:extLst>
          </p:cNvPr>
          <p:cNvSpPr>
            <a:spLocks noGrp="1"/>
          </p:cNvSpPr>
          <p:nvPr>
            <p:ph idx="1"/>
          </p:nvPr>
        </p:nvSpPr>
        <p:spPr>
          <a:xfrm>
            <a:off x="838200" y="1825625"/>
            <a:ext cx="11179629" cy="4351338"/>
          </a:xfrm>
        </p:spPr>
        <p:txBody>
          <a:bodyPr/>
          <a:lstStyle/>
          <a:p>
            <a:r>
              <a:rPr lang="pt-BR" b="0" i="0" dirty="0">
                <a:solidFill>
                  <a:srgbClr val="0D0D0D"/>
                </a:solidFill>
                <a:effectLst/>
                <a:latin typeface="Söhne"/>
              </a:rPr>
              <a:t>Nesse contexto, a difusão transforma passo a passo (i.e., iterativamente) um sinal estruturado (e.g., uma imagem) em ruído. </a:t>
            </a:r>
          </a:p>
          <a:p>
            <a:r>
              <a:rPr lang="pt-BR" b="0" i="0" dirty="0">
                <a:solidFill>
                  <a:srgbClr val="0D0D0D"/>
                </a:solidFill>
                <a:effectLst/>
                <a:latin typeface="Söhne"/>
              </a:rPr>
              <a:t>Ao simular a difusão, geramos imagens ruidosas a partir das imagens de treinamento e, assim, podemos treinar uma rede neural para remover o ruído delas.</a:t>
            </a:r>
            <a:endParaRPr lang="pt-BR" dirty="0"/>
          </a:p>
        </p:txBody>
      </p:sp>
      <p:pic>
        <p:nvPicPr>
          <p:cNvPr id="7172" name="Picture 4">
            <a:extLst>
              <a:ext uri="{FF2B5EF4-FFF2-40B4-BE49-F238E27FC236}">
                <a16:creationId xmlns:a16="http://schemas.microsoft.com/office/drawing/2014/main" id="{7D9F05E5-3108-228D-9BC8-0FB0988AED3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0" t="21746" r="1416" b="26191"/>
          <a:stretch/>
        </p:blipFill>
        <p:spPr bwMode="auto">
          <a:xfrm>
            <a:off x="2441121" y="4273098"/>
            <a:ext cx="7309757" cy="2228253"/>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a:extLst>
              <a:ext uri="{FF2B5EF4-FFF2-40B4-BE49-F238E27FC236}">
                <a16:creationId xmlns:a16="http://schemas.microsoft.com/office/drawing/2014/main" id="{A3D5EF6A-1D45-122F-1040-35DB47FA88F3}"/>
              </a:ext>
            </a:extLst>
          </p:cNvPr>
          <p:cNvSpPr txBox="1"/>
          <p:nvPr/>
        </p:nvSpPr>
        <p:spPr>
          <a:xfrm>
            <a:off x="2441121" y="6488668"/>
            <a:ext cx="7309757" cy="369332"/>
          </a:xfrm>
          <a:prstGeom prst="rect">
            <a:avLst/>
          </a:prstGeom>
          <a:noFill/>
        </p:spPr>
        <p:txBody>
          <a:bodyPr wrap="square" rtlCol="0">
            <a:spAutoFit/>
          </a:bodyPr>
          <a:lstStyle/>
          <a:p>
            <a:pPr algn="ctr"/>
            <a:r>
              <a:rPr lang="pt-BR" dirty="0" err="1"/>
              <a:t>Generative</a:t>
            </a:r>
            <a:r>
              <a:rPr lang="pt-BR" dirty="0"/>
              <a:t> Reverse </a:t>
            </a:r>
            <a:r>
              <a:rPr lang="pt-BR" dirty="0" err="1"/>
              <a:t>Denoising</a:t>
            </a:r>
            <a:r>
              <a:rPr lang="pt-BR" dirty="0"/>
              <a:t> </a:t>
            </a:r>
            <a:r>
              <a:rPr lang="pt-BR" dirty="0" err="1"/>
              <a:t>Process</a:t>
            </a:r>
            <a:endParaRPr lang="pt-BR" dirty="0"/>
          </a:p>
        </p:txBody>
      </p:sp>
      <p:sp>
        <p:nvSpPr>
          <p:cNvPr id="5" name="CaixaDeTexto 4">
            <a:extLst>
              <a:ext uri="{FF2B5EF4-FFF2-40B4-BE49-F238E27FC236}">
                <a16:creationId xmlns:a16="http://schemas.microsoft.com/office/drawing/2014/main" id="{2F2D22CA-D84D-4FF8-19CB-FC5DE9B6183E}"/>
              </a:ext>
            </a:extLst>
          </p:cNvPr>
          <p:cNvSpPr txBox="1"/>
          <p:nvPr/>
        </p:nvSpPr>
        <p:spPr>
          <a:xfrm>
            <a:off x="2441120" y="4001294"/>
            <a:ext cx="7309757" cy="369332"/>
          </a:xfrm>
          <a:prstGeom prst="rect">
            <a:avLst/>
          </a:prstGeom>
          <a:noFill/>
        </p:spPr>
        <p:txBody>
          <a:bodyPr wrap="square" rtlCol="0">
            <a:spAutoFit/>
          </a:bodyPr>
          <a:lstStyle/>
          <a:p>
            <a:pPr algn="ctr"/>
            <a:r>
              <a:rPr lang="pt-BR" dirty="0" err="1"/>
              <a:t>Forward</a:t>
            </a:r>
            <a:r>
              <a:rPr lang="pt-BR" dirty="0"/>
              <a:t> Diffusion </a:t>
            </a:r>
            <a:r>
              <a:rPr lang="pt-BR" dirty="0" err="1"/>
              <a:t>Process</a:t>
            </a:r>
            <a:endParaRPr lang="pt-BR" dirty="0"/>
          </a:p>
        </p:txBody>
      </p:sp>
    </p:spTree>
    <p:extLst>
      <p:ext uri="{BB962C8B-B14F-4D97-AF65-F5344CB8AC3E}">
        <p14:creationId xmlns:p14="http://schemas.microsoft.com/office/powerpoint/2010/main" val="3494122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8AEBC7-EB17-7933-8F93-03ED45BA79E4}"/>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C0E0795A-7291-5533-C994-FD91AB8DF2BC}"/>
              </a:ext>
            </a:extLst>
          </p:cNvPr>
          <p:cNvSpPr>
            <a:spLocks noGrp="1"/>
          </p:cNvSpPr>
          <p:nvPr>
            <p:ph type="title"/>
          </p:nvPr>
        </p:nvSpPr>
        <p:spPr/>
        <p:txBody>
          <a:bodyPr/>
          <a:lstStyle/>
          <a:p>
            <a:r>
              <a:rPr lang="pt-BR" dirty="0"/>
              <a:t>Introdução</a:t>
            </a:r>
          </a:p>
        </p:txBody>
      </p:sp>
      <p:sp>
        <p:nvSpPr>
          <p:cNvPr id="4" name="Espaço Reservado para Conteúdo 2">
            <a:extLst>
              <a:ext uri="{FF2B5EF4-FFF2-40B4-BE49-F238E27FC236}">
                <a16:creationId xmlns:a16="http://schemas.microsoft.com/office/drawing/2014/main" id="{4C9C4B5D-AC89-F309-532F-88CCEAF2B72D}"/>
              </a:ext>
            </a:extLst>
          </p:cNvPr>
          <p:cNvSpPr>
            <a:spLocks noGrp="1"/>
          </p:cNvSpPr>
          <p:nvPr>
            <p:ph idx="1"/>
          </p:nvPr>
        </p:nvSpPr>
        <p:spPr>
          <a:xfrm>
            <a:off x="7021286" y="1825624"/>
            <a:ext cx="5018314" cy="5032375"/>
          </a:xfrm>
        </p:spPr>
        <p:txBody>
          <a:bodyPr>
            <a:normAutofit/>
          </a:bodyPr>
          <a:lstStyle/>
          <a:p>
            <a:r>
              <a:rPr lang="pt-BR" b="1" i="1" dirty="0">
                <a:solidFill>
                  <a:srgbClr val="0D0D0D"/>
                </a:solidFill>
                <a:latin typeface="Söhne"/>
              </a:rPr>
              <a:t>Resumo</a:t>
            </a:r>
            <a:r>
              <a:rPr lang="pt-BR" dirty="0">
                <a:solidFill>
                  <a:srgbClr val="0D0D0D"/>
                </a:solidFill>
                <a:latin typeface="Söhne"/>
              </a:rPr>
              <a:t>: os modelos de difusão são treinados para eliminar ruído de imagens ruidosas e podem gerar imagens eliminando iterativamente o ruído de sinais puramente ruidosos.</a:t>
            </a:r>
          </a:p>
          <a:p>
            <a:r>
              <a:rPr lang="pt-BR" b="0" i="0" dirty="0">
                <a:solidFill>
                  <a:srgbClr val="0D0D0D"/>
                </a:solidFill>
                <a:effectLst/>
                <a:latin typeface="Söhne"/>
              </a:rPr>
              <a:t>Portanto, neste seminário, nós veremos como esses modelos funcionam.</a:t>
            </a:r>
            <a:endParaRPr lang="pt-BR" dirty="0"/>
          </a:p>
        </p:txBody>
      </p:sp>
      <p:pic>
        <p:nvPicPr>
          <p:cNvPr id="3" name="Picture 2" descr="flowers training gif">
            <a:extLst>
              <a:ext uri="{FF2B5EF4-FFF2-40B4-BE49-F238E27FC236}">
                <a16:creationId xmlns:a16="http://schemas.microsoft.com/office/drawing/2014/main" id="{999207B9-D4B4-5A7B-329C-40F18C5CFD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597" y="2253342"/>
            <a:ext cx="6056370" cy="30281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6489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FA8D3A-2C6C-0C57-8E1D-9A1B66B2A5A4}"/>
              </a:ext>
            </a:extLst>
          </p:cNvPr>
          <p:cNvSpPr>
            <a:spLocks noGrp="1"/>
          </p:cNvSpPr>
          <p:nvPr>
            <p:ph type="title"/>
          </p:nvPr>
        </p:nvSpPr>
        <p:spPr/>
        <p:txBody>
          <a:bodyPr/>
          <a:lstStyle/>
          <a:p>
            <a:r>
              <a:rPr lang="pt-BR" dirty="0"/>
              <a:t>Termodinâmica de não equilíbrio</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196AB1B0-87D5-6363-F1AA-B59593001993}"/>
                  </a:ext>
                </a:extLst>
              </p:cNvPr>
              <p:cNvSpPr>
                <a:spLocks noGrp="1"/>
              </p:cNvSpPr>
              <p:nvPr>
                <p:ph idx="1"/>
              </p:nvPr>
            </p:nvSpPr>
            <p:spPr>
              <a:xfrm>
                <a:off x="5991224" y="1825624"/>
                <a:ext cx="6062229" cy="5032375"/>
              </a:xfrm>
            </p:spPr>
            <p:txBody>
              <a:bodyPr>
                <a:normAutofit/>
              </a:bodyPr>
              <a:lstStyle/>
              <a:p>
                <a:r>
                  <a:rPr lang="pt-BR" dirty="0"/>
                  <a:t>Vamos considerar, por exemplo, a distribuição, </a:t>
                </a:r>
                <a14:m>
                  <m:oMath xmlns:m="http://schemas.openxmlformats.org/officeDocument/2006/math">
                    <m:r>
                      <a:rPr lang="pt-BR" b="0" i="1" smtClean="0">
                        <a:latin typeface="Cambria Math" panose="02040503050406030204" pitchFamily="18" charset="0"/>
                      </a:rPr>
                      <m:t>𝑞</m:t>
                    </m:r>
                  </m:oMath>
                </a14:m>
                <a:r>
                  <a:rPr lang="pt-BR" dirty="0"/>
                  <a:t>, de todas as imagens que ocorrem naturalmente. </a:t>
                </a:r>
              </a:p>
              <a:p>
                <a:pPr lvl="1">
                  <a:buFont typeface="Wingdings" panose="05000000000000000000" pitchFamily="2" charset="2"/>
                  <a:buChar char="§"/>
                </a:pPr>
                <a:r>
                  <a:rPr lang="pt-BR" dirty="0"/>
                  <a:t>A distribuição </a:t>
                </a:r>
                <a14:m>
                  <m:oMath xmlns:m="http://schemas.openxmlformats.org/officeDocument/2006/math">
                    <m:r>
                      <a:rPr lang="pt-BR" b="0" i="1" smtClean="0">
                        <a:latin typeface="Cambria Math" panose="02040503050406030204" pitchFamily="18" charset="0"/>
                      </a:rPr>
                      <m:t>𝑞</m:t>
                    </m:r>
                  </m:oMath>
                </a14:m>
                <a:r>
                  <a:rPr lang="pt-BR" dirty="0"/>
                  <a:t> é chamada de distribuição original, alvo ou objetivo.</a:t>
                </a:r>
              </a:p>
              <a:p>
                <a:r>
                  <a:rPr lang="pt-BR" dirty="0"/>
                  <a:t>Cada imagem é um ponto no espaço criado por todas as imagens e a distribuição das imagens que ocorrem naturalmente é uma "nuvem" nesse espaço.</a:t>
                </a:r>
              </a:p>
            </p:txBody>
          </p:sp>
        </mc:Choice>
        <mc:Fallback xmlns="">
          <p:sp>
            <p:nvSpPr>
              <p:cNvPr id="3" name="Espaço Reservado para Conteúdo 2">
                <a:extLst>
                  <a:ext uri="{FF2B5EF4-FFF2-40B4-BE49-F238E27FC236}">
                    <a16:creationId xmlns:a16="http://schemas.microsoft.com/office/drawing/2014/main" id="{196AB1B0-87D5-6363-F1AA-B59593001993}"/>
                  </a:ext>
                </a:extLst>
              </p:cNvPr>
              <p:cNvSpPr>
                <a:spLocks noGrp="1" noRot="1" noChangeAspect="1" noMove="1" noResize="1" noEditPoints="1" noAdjustHandles="1" noChangeArrowheads="1" noChangeShapeType="1" noTextEdit="1"/>
              </p:cNvSpPr>
              <p:nvPr>
                <p:ph idx="1"/>
              </p:nvPr>
            </p:nvSpPr>
            <p:spPr>
              <a:xfrm>
                <a:off x="5991224" y="1825624"/>
                <a:ext cx="6062229" cy="5032375"/>
              </a:xfrm>
              <a:blipFill>
                <a:blip r:embed="rId2"/>
                <a:stretch>
                  <a:fillRect l="-1811" t="-1937" r="-805"/>
                </a:stretch>
              </a:blipFill>
            </p:spPr>
            <p:txBody>
              <a:bodyPr/>
              <a:lstStyle/>
              <a:p>
                <a:r>
                  <a:rPr lang="pt-BR">
                    <a:noFill/>
                  </a:rPr>
                  <a:t> </a:t>
                </a:r>
              </a:p>
            </p:txBody>
          </p:sp>
        </mc:Fallback>
      </mc:AlternateContent>
      <p:grpSp>
        <p:nvGrpSpPr>
          <p:cNvPr id="28" name="Agrupar 27">
            <a:extLst>
              <a:ext uri="{FF2B5EF4-FFF2-40B4-BE49-F238E27FC236}">
                <a16:creationId xmlns:a16="http://schemas.microsoft.com/office/drawing/2014/main" id="{4BEA3733-91B1-53DC-DFD4-E49726A39EED}"/>
              </a:ext>
            </a:extLst>
          </p:cNvPr>
          <p:cNvGrpSpPr/>
          <p:nvPr/>
        </p:nvGrpSpPr>
        <p:grpSpPr>
          <a:xfrm>
            <a:off x="1881145" y="2164661"/>
            <a:ext cx="2074979" cy="2528677"/>
            <a:chOff x="1004845" y="1985470"/>
            <a:chExt cx="2074979" cy="2528677"/>
          </a:xfrm>
        </p:grpSpPr>
        <p:grpSp>
          <p:nvGrpSpPr>
            <p:cNvPr id="24" name="Agrupar 23">
              <a:extLst>
                <a:ext uri="{FF2B5EF4-FFF2-40B4-BE49-F238E27FC236}">
                  <a16:creationId xmlns:a16="http://schemas.microsoft.com/office/drawing/2014/main" id="{5FD3C399-9CAC-46A1-E3F2-FC2C61228DDE}"/>
                </a:ext>
              </a:extLst>
            </p:cNvPr>
            <p:cNvGrpSpPr/>
            <p:nvPr/>
          </p:nvGrpSpPr>
          <p:grpSpPr>
            <a:xfrm>
              <a:off x="1072823" y="2489942"/>
              <a:ext cx="1586188" cy="1586188"/>
              <a:chOff x="380096" y="2203615"/>
              <a:chExt cx="1586188" cy="1586188"/>
            </a:xfrm>
          </p:grpSpPr>
          <p:grpSp>
            <p:nvGrpSpPr>
              <p:cNvPr id="20" name="Agrupar 19">
                <a:extLst>
                  <a:ext uri="{FF2B5EF4-FFF2-40B4-BE49-F238E27FC236}">
                    <a16:creationId xmlns:a16="http://schemas.microsoft.com/office/drawing/2014/main" id="{93C771C3-0835-F324-1158-1EBDC5C0B652}"/>
                  </a:ext>
                </a:extLst>
              </p:cNvPr>
              <p:cNvGrpSpPr/>
              <p:nvPr/>
            </p:nvGrpSpPr>
            <p:grpSpPr>
              <a:xfrm>
                <a:off x="777077" y="2805524"/>
                <a:ext cx="641967" cy="531032"/>
                <a:chOff x="830417" y="2439764"/>
                <a:chExt cx="641967" cy="531032"/>
              </a:xfrm>
            </p:grpSpPr>
            <p:sp>
              <p:nvSpPr>
                <p:cNvPr id="4" name="Elipse 3">
                  <a:extLst>
                    <a:ext uri="{FF2B5EF4-FFF2-40B4-BE49-F238E27FC236}">
                      <a16:creationId xmlns:a16="http://schemas.microsoft.com/office/drawing/2014/main" id="{14CC1078-F607-DC58-9B67-136311298617}"/>
                    </a:ext>
                  </a:extLst>
                </p:cNvPr>
                <p:cNvSpPr/>
                <p:nvPr/>
              </p:nvSpPr>
              <p:spPr>
                <a:xfrm>
                  <a:off x="1246909" y="258618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 name="Elipse 4">
                  <a:extLst>
                    <a:ext uri="{FF2B5EF4-FFF2-40B4-BE49-F238E27FC236}">
                      <a16:creationId xmlns:a16="http://schemas.microsoft.com/office/drawing/2014/main" id="{425CBDA4-5445-153E-DCFE-1F4F35D90F0E}"/>
                    </a:ext>
                  </a:extLst>
                </p:cNvPr>
                <p:cNvSpPr/>
                <p:nvPr/>
              </p:nvSpPr>
              <p:spPr>
                <a:xfrm>
                  <a:off x="1364384" y="246978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lipse 5">
                  <a:extLst>
                    <a:ext uri="{FF2B5EF4-FFF2-40B4-BE49-F238E27FC236}">
                      <a16:creationId xmlns:a16="http://schemas.microsoft.com/office/drawing/2014/main" id="{77D181AA-E99D-CB7D-0B65-2DE47F6B03F9}"/>
                    </a:ext>
                  </a:extLst>
                </p:cNvPr>
                <p:cNvSpPr/>
                <p:nvPr/>
              </p:nvSpPr>
              <p:spPr>
                <a:xfrm>
                  <a:off x="1400384" y="262218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 name="Elipse 6">
                  <a:extLst>
                    <a:ext uri="{FF2B5EF4-FFF2-40B4-BE49-F238E27FC236}">
                      <a16:creationId xmlns:a16="http://schemas.microsoft.com/office/drawing/2014/main" id="{FF7D567C-6B02-80CA-A762-FC5E6B6A8526}"/>
                    </a:ext>
                  </a:extLst>
                </p:cNvPr>
                <p:cNvSpPr/>
                <p:nvPr/>
              </p:nvSpPr>
              <p:spPr>
                <a:xfrm>
                  <a:off x="1185718" y="273223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Elipse 7">
                  <a:extLst>
                    <a:ext uri="{FF2B5EF4-FFF2-40B4-BE49-F238E27FC236}">
                      <a16:creationId xmlns:a16="http://schemas.microsoft.com/office/drawing/2014/main" id="{0AA0C671-5F74-6EDF-E0AF-1F75B592D88E}"/>
                    </a:ext>
                  </a:extLst>
                </p:cNvPr>
                <p:cNvSpPr/>
                <p:nvPr/>
              </p:nvSpPr>
              <p:spPr>
                <a:xfrm>
                  <a:off x="1303193" y="268428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Elipse 8">
                  <a:extLst>
                    <a:ext uri="{FF2B5EF4-FFF2-40B4-BE49-F238E27FC236}">
                      <a16:creationId xmlns:a16="http://schemas.microsoft.com/office/drawing/2014/main" id="{DDF73995-5FC3-2570-E45E-300C1C149B29}"/>
                    </a:ext>
                  </a:extLst>
                </p:cNvPr>
                <p:cNvSpPr/>
                <p:nvPr/>
              </p:nvSpPr>
              <p:spPr>
                <a:xfrm>
                  <a:off x="1216652" y="2439764"/>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9">
                  <a:extLst>
                    <a:ext uri="{FF2B5EF4-FFF2-40B4-BE49-F238E27FC236}">
                      <a16:creationId xmlns:a16="http://schemas.microsoft.com/office/drawing/2014/main" id="{879A7C83-82C4-3EAA-A83A-644899A95BD1}"/>
                    </a:ext>
                  </a:extLst>
                </p:cNvPr>
                <p:cNvSpPr/>
                <p:nvPr/>
              </p:nvSpPr>
              <p:spPr>
                <a:xfrm>
                  <a:off x="1069582" y="2659864"/>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1" name="Elipse 10">
                  <a:extLst>
                    <a:ext uri="{FF2B5EF4-FFF2-40B4-BE49-F238E27FC236}">
                      <a16:creationId xmlns:a16="http://schemas.microsoft.com/office/drawing/2014/main" id="{1743FD27-1751-5F60-F073-3BF972029021}"/>
                    </a:ext>
                  </a:extLst>
                </p:cNvPr>
                <p:cNvSpPr/>
                <p:nvPr/>
              </p:nvSpPr>
              <p:spPr>
                <a:xfrm>
                  <a:off x="1267193" y="289879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11">
                  <a:extLst>
                    <a:ext uri="{FF2B5EF4-FFF2-40B4-BE49-F238E27FC236}">
                      <a16:creationId xmlns:a16="http://schemas.microsoft.com/office/drawing/2014/main" id="{2C084BB1-8068-0B1C-FCD1-FD92083BD6E8}"/>
                    </a:ext>
                  </a:extLst>
                </p:cNvPr>
                <p:cNvSpPr/>
                <p:nvPr/>
              </p:nvSpPr>
              <p:spPr>
                <a:xfrm>
                  <a:off x="1149216" y="2826428"/>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3" name="Elipse 12">
                  <a:extLst>
                    <a:ext uri="{FF2B5EF4-FFF2-40B4-BE49-F238E27FC236}">
                      <a16:creationId xmlns:a16="http://schemas.microsoft.com/office/drawing/2014/main" id="{397D706B-28A7-A058-02BE-4FFCEAEAB73C}"/>
                    </a:ext>
                  </a:extLst>
                </p:cNvPr>
                <p:cNvSpPr/>
                <p:nvPr/>
              </p:nvSpPr>
              <p:spPr>
                <a:xfrm>
                  <a:off x="1033582" y="250428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4" name="Elipse 13">
                  <a:extLst>
                    <a:ext uri="{FF2B5EF4-FFF2-40B4-BE49-F238E27FC236}">
                      <a16:creationId xmlns:a16="http://schemas.microsoft.com/office/drawing/2014/main" id="{4378D75D-0F73-7BE1-F614-E7715A5B1D94}"/>
                    </a:ext>
                  </a:extLst>
                </p:cNvPr>
                <p:cNvSpPr/>
                <p:nvPr/>
              </p:nvSpPr>
              <p:spPr>
                <a:xfrm>
                  <a:off x="966041" y="2780535"/>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5" name="Elipse 14">
                  <a:extLst>
                    <a:ext uri="{FF2B5EF4-FFF2-40B4-BE49-F238E27FC236}">
                      <a16:creationId xmlns:a16="http://schemas.microsoft.com/office/drawing/2014/main" id="{22B87ED7-C106-37F2-7EA9-D7FBF8606509}"/>
                    </a:ext>
                  </a:extLst>
                </p:cNvPr>
                <p:cNvSpPr/>
                <p:nvPr/>
              </p:nvSpPr>
              <p:spPr>
                <a:xfrm>
                  <a:off x="1058469" y="276258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6" name="Elipse 15">
                  <a:extLst>
                    <a:ext uri="{FF2B5EF4-FFF2-40B4-BE49-F238E27FC236}">
                      <a16:creationId xmlns:a16="http://schemas.microsoft.com/office/drawing/2014/main" id="{04567DBC-CC43-C371-2227-4EA75550C407}"/>
                    </a:ext>
                  </a:extLst>
                </p:cNvPr>
                <p:cNvSpPr/>
                <p:nvPr/>
              </p:nvSpPr>
              <p:spPr>
                <a:xfrm>
                  <a:off x="1026173" y="289879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7" name="Elipse 16">
                  <a:extLst>
                    <a:ext uri="{FF2B5EF4-FFF2-40B4-BE49-F238E27FC236}">
                      <a16:creationId xmlns:a16="http://schemas.microsoft.com/office/drawing/2014/main" id="{C4C256BD-DBA0-5AF6-0EE1-040F307B6401}"/>
                    </a:ext>
                  </a:extLst>
                </p:cNvPr>
                <p:cNvSpPr/>
                <p:nvPr/>
              </p:nvSpPr>
              <p:spPr>
                <a:xfrm>
                  <a:off x="928255" y="266544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8" name="Elipse 17">
                  <a:extLst>
                    <a:ext uri="{FF2B5EF4-FFF2-40B4-BE49-F238E27FC236}">
                      <a16:creationId xmlns:a16="http://schemas.microsoft.com/office/drawing/2014/main" id="{7468804E-70F3-C584-2663-3BE64BAADE89}"/>
                    </a:ext>
                  </a:extLst>
                </p:cNvPr>
                <p:cNvSpPr/>
                <p:nvPr/>
              </p:nvSpPr>
              <p:spPr>
                <a:xfrm>
                  <a:off x="839931" y="286279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9" name="Elipse 18">
                  <a:extLst>
                    <a:ext uri="{FF2B5EF4-FFF2-40B4-BE49-F238E27FC236}">
                      <a16:creationId xmlns:a16="http://schemas.microsoft.com/office/drawing/2014/main" id="{434F2F08-8BB5-BD8C-4560-12256B31D20C}"/>
                    </a:ext>
                  </a:extLst>
                </p:cNvPr>
                <p:cNvSpPr/>
                <p:nvPr/>
              </p:nvSpPr>
              <p:spPr>
                <a:xfrm>
                  <a:off x="830417" y="2744167"/>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grpSp>
          <p:cxnSp>
            <p:nvCxnSpPr>
              <p:cNvPr id="22" name="Conector de Seta Reta 21">
                <a:extLst>
                  <a:ext uri="{FF2B5EF4-FFF2-40B4-BE49-F238E27FC236}">
                    <a16:creationId xmlns:a16="http://schemas.microsoft.com/office/drawing/2014/main" id="{75CDA29F-A726-4BD2-A970-A0F2B5E0905A}"/>
                  </a:ext>
                </a:extLst>
              </p:cNvPr>
              <p:cNvCxnSpPr/>
              <p:nvPr/>
            </p:nvCxnSpPr>
            <p:spPr>
              <a:xfrm>
                <a:off x="380096" y="3789803"/>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ector de Seta Reta 22">
                <a:extLst>
                  <a:ext uri="{FF2B5EF4-FFF2-40B4-BE49-F238E27FC236}">
                    <a16:creationId xmlns:a16="http://schemas.microsoft.com/office/drawing/2014/main" id="{AA8B647F-6E99-69EA-33A4-A0DC8848B4AF}"/>
                  </a:ext>
                </a:extLst>
              </p:cNvPr>
              <p:cNvCxnSpPr>
                <a:cxnSpLocks/>
              </p:cNvCxnSpPr>
              <p:nvPr/>
            </p:nvCxnSpPr>
            <p:spPr>
              <a:xfrm rot="16200000" flipV="1">
                <a:off x="-412998" y="2996709"/>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5" name="CaixaDeTexto 24">
              <a:extLst>
                <a:ext uri="{FF2B5EF4-FFF2-40B4-BE49-F238E27FC236}">
                  <a16:creationId xmlns:a16="http://schemas.microsoft.com/office/drawing/2014/main" id="{43953375-96E5-EA0D-8FDD-20A37197AA7D}"/>
                </a:ext>
              </a:extLst>
            </p:cNvPr>
            <p:cNvSpPr txBox="1"/>
            <p:nvPr/>
          </p:nvSpPr>
          <p:spPr>
            <a:xfrm>
              <a:off x="1004845" y="1985470"/>
              <a:ext cx="2002976" cy="461665"/>
            </a:xfrm>
            <a:prstGeom prst="rect">
              <a:avLst/>
            </a:prstGeom>
            <a:noFill/>
          </p:spPr>
          <p:txBody>
            <a:bodyPr wrap="square" rtlCol="0">
              <a:spAutoFit/>
            </a:bodyPr>
            <a:lstStyle/>
            <a:p>
              <a:pPr algn="ctr"/>
              <a:r>
                <a:rPr lang="pt-BR" sz="1200" dirty="0"/>
                <a:t>Distribuição das imagens que ocorrem naturalmente</a:t>
              </a:r>
            </a:p>
          </p:txBody>
        </p:sp>
        <p:sp>
          <p:nvSpPr>
            <p:cNvPr id="26" name="Elipse 25">
              <a:extLst>
                <a:ext uri="{FF2B5EF4-FFF2-40B4-BE49-F238E27FC236}">
                  <a16:creationId xmlns:a16="http://schemas.microsoft.com/office/drawing/2014/main" id="{65D0EBD8-2616-CC1A-B6DB-186E94D6E664}"/>
                </a:ext>
              </a:extLst>
            </p:cNvPr>
            <p:cNvSpPr/>
            <p:nvPr/>
          </p:nvSpPr>
          <p:spPr>
            <a:xfrm>
              <a:off x="1072822" y="434181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7" name="CaixaDeTexto 26">
              <a:extLst>
                <a:ext uri="{FF2B5EF4-FFF2-40B4-BE49-F238E27FC236}">
                  <a16:creationId xmlns:a16="http://schemas.microsoft.com/office/drawing/2014/main" id="{DF51038F-B086-5365-15DC-0F4F1DFA1029}"/>
                </a:ext>
              </a:extLst>
            </p:cNvPr>
            <p:cNvSpPr txBox="1"/>
            <p:nvPr/>
          </p:nvSpPr>
          <p:spPr>
            <a:xfrm>
              <a:off x="1132356" y="4252537"/>
              <a:ext cx="1947468" cy="261610"/>
            </a:xfrm>
            <a:prstGeom prst="rect">
              <a:avLst/>
            </a:prstGeom>
            <a:noFill/>
          </p:spPr>
          <p:txBody>
            <a:bodyPr wrap="square" rtlCol="0">
              <a:spAutoFit/>
            </a:bodyPr>
            <a:lstStyle/>
            <a:p>
              <a:r>
                <a:rPr lang="pt-BR" sz="1100" dirty="0"/>
                <a:t>Imagem no espaço de imagens</a:t>
              </a:r>
            </a:p>
          </p:txBody>
        </p:sp>
      </p:grpSp>
    </p:spTree>
    <p:extLst>
      <p:ext uri="{BB962C8B-B14F-4D97-AF65-F5344CB8AC3E}">
        <p14:creationId xmlns:p14="http://schemas.microsoft.com/office/powerpoint/2010/main" val="766727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017B09-854B-7D3F-E0B5-DD514EC14566}"/>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B943946-08F1-0E66-DF08-010E428914B2}"/>
              </a:ext>
            </a:extLst>
          </p:cNvPr>
          <p:cNvSpPr>
            <a:spLocks noGrp="1"/>
          </p:cNvSpPr>
          <p:nvPr>
            <p:ph type="title"/>
          </p:nvPr>
        </p:nvSpPr>
        <p:spPr/>
        <p:txBody>
          <a:bodyPr/>
          <a:lstStyle/>
          <a:p>
            <a:r>
              <a:rPr lang="pt-BR" dirty="0"/>
              <a:t>Termodinâmica de não equilíbrio</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AEC2ED89-52AF-8866-52C1-BE31A8879094}"/>
                  </a:ext>
                </a:extLst>
              </p:cNvPr>
              <p:cNvSpPr>
                <a:spLocks noGrp="1"/>
              </p:cNvSpPr>
              <p:nvPr>
                <p:ph idx="1"/>
              </p:nvPr>
            </p:nvSpPr>
            <p:spPr>
              <a:xfrm>
                <a:off x="4876802" y="1825624"/>
                <a:ext cx="7176652" cy="5032375"/>
              </a:xfrm>
            </p:spPr>
            <p:txBody>
              <a:bodyPr>
                <a:normAutofit fontScale="92500"/>
              </a:bodyPr>
              <a:lstStyle/>
              <a:p>
                <a:r>
                  <a:rPr lang="pt-BR" dirty="0"/>
                  <a:t>Ao adicionar repetidamente ruído às imagens, a distribuição se </a:t>
                </a:r>
                <a:r>
                  <a:rPr lang="pt-BR" b="1" i="1" dirty="0">
                    <a:solidFill>
                      <a:srgbClr val="7030A0"/>
                    </a:solidFill>
                  </a:rPr>
                  <a:t>difunde</a:t>
                </a:r>
                <a:r>
                  <a:rPr lang="pt-BR" dirty="0"/>
                  <a:t> para o resto do espaço de imagens, até que a nuvem torna-se praticamente </a:t>
                </a:r>
                <a:r>
                  <a:rPr lang="pt-BR" b="1" i="1" dirty="0">
                    <a:solidFill>
                      <a:srgbClr val="7030A0"/>
                    </a:solidFill>
                  </a:rPr>
                  <a:t>indistinguível de uma distribuição gaussiana</a:t>
                </a:r>
                <a:r>
                  <a:rPr lang="pt-BR" dirty="0"/>
                  <a:t>, </a:t>
                </a:r>
                <a14:m>
                  <m:oMath xmlns:m="http://schemas.openxmlformats.org/officeDocument/2006/math">
                    <m:r>
                      <a:rPr lang="el-GR" b="0" i="1" smtClean="0">
                        <a:latin typeface="Cambria Math" panose="02040503050406030204" pitchFamily="18" charset="0"/>
                        <a:ea typeface="Cambria Math" panose="02040503050406030204" pitchFamily="18" charset="0"/>
                      </a:rPr>
                      <m:t>𝛮</m:t>
                    </m:r>
                    <m:d>
                      <m:dPr>
                        <m:ctrlPr>
                          <a:rPr lang="pt-BR" b="0" i="1" smtClean="0">
                            <a:latin typeface="Cambria Math" panose="02040503050406030204" pitchFamily="18" charset="0"/>
                            <a:ea typeface="Cambria Math" panose="02040503050406030204" pitchFamily="18" charset="0"/>
                          </a:rPr>
                        </m:ctrlPr>
                      </m:dPr>
                      <m:e>
                        <m:r>
                          <a:rPr lang="pt-BR" b="1" i="1" smtClean="0">
                            <a:latin typeface="Cambria Math" panose="02040503050406030204" pitchFamily="18" charset="0"/>
                            <a:ea typeface="Cambria Math" panose="02040503050406030204" pitchFamily="18" charset="0"/>
                          </a:rPr>
                          <m:t>𝟎</m:t>
                        </m:r>
                        <m:r>
                          <a:rPr lang="pt-BR" b="0" i="1" smtClean="0">
                            <a:latin typeface="Cambria Math" panose="02040503050406030204" pitchFamily="18" charset="0"/>
                            <a:ea typeface="Cambria Math" panose="02040503050406030204" pitchFamily="18" charset="0"/>
                          </a:rPr>
                          <m:t>,</m:t>
                        </m:r>
                        <m:r>
                          <a:rPr lang="pt-BR" b="1" i="1" smtClean="0">
                            <a:latin typeface="Cambria Math" panose="02040503050406030204" pitchFamily="18" charset="0"/>
                            <a:ea typeface="Cambria Math" panose="02040503050406030204" pitchFamily="18" charset="0"/>
                          </a:rPr>
                          <m:t>𝑰</m:t>
                        </m:r>
                      </m:e>
                    </m:d>
                  </m:oMath>
                </a14:m>
                <a:r>
                  <a:rPr lang="pt-BR" dirty="0"/>
                  <a:t>.</a:t>
                </a:r>
              </a:p>
              <a:p>
                <a:pPr lvl="1">
                  <a:buFont typeface="Wingdings" panose="05000000000000000000" pitchFamily="2" charset="2"/>
                  <a:buChar char="§"/>
                </a:pPr>
                <a14:m>
                  <m:oMath xmlns:m="http://schemas.openxmlformats.org/officeDocument/2006/math">
                    <m:r>
                      <a:rPr lang="el-GR" i="1">
                        <a:latin typeface="Cambria Math" panose="02040503050406030204" pitchFamily="18" charset="0"/>
                        <a:ea typeface="Cambria Math" panose="02040503050406030204" pitchFamily="18" charset="0"/>
                      </a:rPr>
                      <m:t>𝛮</m:t>
                    </m:r>
                  </m:oMath>
                </a14:m>
                <a:r>
                  <a:rPr lang="pt-BR" dirty="0"/>
                  <a:t> em geral é uma distribuição multidimensional, onde </a:t>
                </a:r>
                <a14:m>
                  <m:oMath xmlns:m="http://schemas.openxmlformats.org/officeDocument/2006/math">
                    <m:r>
                      <a:rPr lang="pt-BR" b="1" i="1">
                        <a:latin typeface="Cambria Math" panose="02040503050406030204" pitchFamily="18" charset="0"/>
                        <a:ea typeface="Cambria Math" panose="02040503050406030204" pitchFamily="18" charset="0"/>
                      </a:rPr>
                      <m:t>𝟎</m:t>
                    </m:r>
                  </m:oMath>
                </a14:m>
                <a:r>
                  <a:rPr lang="pt-BR" dirty="0"/>
                  <a:t> é o vetor de médias e </a:t>
                </a:r>
                <a14:m>
                  <m:oMath xmlns:m="http://schemas.openxmlformats.org/officeDocument/2006/math">
                    <m:r>
                      <a:rPr lang="pt-BR" b="1" i="1">
                        <a:latin typeface="Cambria Math" panose="02040503050406030204" pitchFamily="18" charset="0"/>
                        <a:ea typeface="Cambria Math" panose="02040503050406030204" pitchFamily="18" charset="0"/>
                      </a:rPr>
                      <m:t>𝑰</m:t>
                    </m:r>
                  </m:oMath>
                </a14:m>
                <a:r>
                  <a:rPr lang="pt-BR" dirty="0"/>
                  <a:t> é a matriz identidade.</a:t>
                </a:r>
              </a:p>
              <a:p>
                <a:r>
                  <a:rPr lang="pt-BR" dirty="0"/>
                  <a:t>Um modelo que pode desfazer aproximadamente a </a:t>
                </a:r>
                <a:r>
                  <a:rPr lang="pt-BR" b="1" i="1" dirty="0">
                    <a:solidFill>
                      <a:srgbClr val="7030A0"/>
                    </a:solidFill>
                  </a:rPr>
                  <a:t>difusão</a:t>
                </a:r>
                <a:r>
                  <a:rPr lang="pt-BR" dirty="0"/>
                  <a:t> pode então ser usado para extrair amostras da distribuição original, </a:t>
                </a:r>
                <a14:m>
                  <m:oMath xmlns:m="http://schemas.openxmlformats.org/officeDocument/2006/math">
                    <m:r>
                      <a:rPr lang="pt-BR" b="0" i="1" smtClean="0">
                        <a:latin typeface="Cambria Math" panose="02040503050406030204" pitchFamily="18" charset="0"/>
                      </a:rPr>
                      <m:t>𝑞</m:t>
                    </m:r>
                  </m:oMath>
                </a14:m>
                <a:r>
                  <a:rPr lang="pt-BR" dirty="0"/>
                  <a:t>.</a:t>
                </a:r>
              </a:p>
              <a:p>
                <a:r>
                  <a:rPr lang="pt-BR" dirty="0"/>
                  <a:t>Portanto, o modelo remove o ruído de uma amostra até que reste apenas valores retirados de distribuição original, </a:t>
                </a:r>
                <a14:m>
                  <m:oMath xmlns:m="http://schemas.openxmlformats.org/officeDocument/2006/math">
                    <m:r>
                      <a:rPr lang="pt-BR" b="0" i="1" smtClean="0">
                        <a:latin typeface="Cambria Math" panose="02040503050406030204" pitchFamily="18" charset="0"/>
                      </a:rPr>
                      <m:t>𝑞</m:t>
                    </m:r>
                  </m:oMath>
                </a14:m>
                <a:r>
                  <a:rPr lang="pt-BR" dirty="0"/>
                  <a:t>.</a:t>
                </a:r>
              </a:p>
            </p:txBody>
          </p:sp>
        </mc:Choice>
        <mc:Fallback xmlns="">
          <p:sp>
            <p:nvSpPr>
              <p:cNvPr id="3" name="Espaço Reservado para Conteúdo 2">
                <a:extLst>
                  <a:ext uri="{FF2B5EF4-FFF2-40B4-BE49-F238E27FC236}">
                    <a16:creationId xmlns:a16="http://schemas.microsoft.com/office/drawing/2014/main" id="{AEC2ED89-52AF-8866-52C1-BE31A8879094}"/>
                  </a:ext>
                </a:extLst>
              </p:cNvPr>
              <p:cNvSpPr>
                <a:spLocks noGrp="1" noRot="1" noChangeAspect="1" noMove="1" noResize="1" noEditPoints="1" noAdjustHandles="1" noChangeArrowheads="1" noChangeShapeType="1" noTextEdit="1"/>
              </p:cNvSpPr>
              <p:nvPr>
                <p:ph idx="1"/>
              </p:nvPr>
            </p:nvSpPr>
            <p:spPr>
              <a:xfrm>
                <a:off x="4876802" y="1825624"/>
                <a:ext cx="7176652" cy="5032375"/>
              </a:xfrm>
              <a:blipFill>
                <a:blip r:embed="rId2"/>
                <a:stretch>
                  <a:fillRect l="-1274" t="-1816" r="-1529" b="-1211"/>
                </a:stretch>
              </a:blipFill>
            </p:spPr>
            <p:txBody>
              <a:bodyPr/>
              <a:lstStyle/>
              <a:p>
                <a:r>
                  <a:rPr lang="pt-BR">
                    <a:noFill/>
                  </a:rPr>
                  <a:t> </a:t>
                </a:r>
              </a:p>
            </p:txBody>
          </p:sp>
        </mc:Fallback>
      </mc:AlternateContent>
      <p:grpSp>
        <p:nvGrpSpPr>
          <p:cNvPr id="99" name="Agrupar 98">
            <a:extLst>
              <a:ext uri="{FF2B5EF4-FFF2-40B4-BE49-F238E27FC236}">
                <a16:creationId xmlns:a16="http://schemas.microsoft.com/office/drawing/2014/main" id="{683926DE-005A-7359-F551-AF5D6480162D}"/>
              </a:ext>
            </a:extLst>
          </p:cNvPr>
          <p:cNvGrpSpPr/>
          <p:nvPr/>
        </p:nvGrpSpPr>
        <p:grpSpPr>
          <a:xfrm>
            <a:off x="1438953" y="2391870"/>
            <a:ext cx="2500355" cy="2765755"/>
            <a:chOff x="1004844" y="1985470"/>
            <a:chExt cx="2500355" cy="2765755"/>
          </a:xfrm>
        </p:grpSpPr>
        <p:sp>
          <p:nvSpPr>
            <p:cNvPr id="4" name="Elipse 3">
              <a:extLst>
                <a:ext uri="{FF2B5EF4-FFF2-40B4-BE49-F238E27FC236}">
                  <a16:creationId xmlns:a16="http://schemas.microsoft.com/office/drawing/2014/main" id="{7E6B24D7-C1F6-4246-0EF9-968E30F7EAC2}"/>
                </a:ext>
              </a:extLst>
            </p:cNvPr>
            <p:cNvSpPr/>
            <p:nvPr/>
          </p:nvSpPr>
          <p:spPr>
            <a:xfrm>
              <a:off x="1886296" y="32382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 name="Elipse 4">
              <a:extLst>
                <a:ext uri="{FF2B5EF4-FFF2-40B4-BE49-F238E27FC236}">
                  <a16:creationId xmlns:a16="http://schemas.microsoft.com/office/drawing/2014/main" id="{59496284-157F-FC3F-68EF-97BE851E4562}"/>
                </a:ext>
              </a:extLst>
            </p:cNvPr>
            <p:cNvSpPr/>
            <p:nvPr/>
          </p:nvSpPr>
          <p:spPr>
            <a:xfrm>
              <a:off x="2003771" y="31218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lipse 5">
              <a:extLst>
                <a:ext uri="{FF2B5EF4-FFF2-40B4-BE49-F238E27FC236}">
                  <a16:creationId xmlns:a16="http://schemas.microsoft.com/office/drawing/2014/main" id="{A293896A-5E91-4F8F-B7FE-F36285A64232}"/>
                </a:ext>
              </a:extLst>
            </p:cNvPr>
            <p:cNvSpPr/>
            <p:nvPr/>
          </p:nvSpPr>
          <p:spPr>
            <a:xfrm>
              <a:off x="2039771" y="32742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 name="Elipse 6">
              <a:extLst>
                <a:ext uri="{FF2B5EF4-FFF2-40B4-BE49-F238E27FC236}">
                  <a16:creationId xmlns:a16="http://schemas.microsoft.com/office/drawing/2014/main" id="{61241D2E-83F5-D613-A72E-C7F7849523FC}"/>
                </a:ext>
              </a:extLst>
            </p:cNvPr>
            <p:cNvSpPr/>
            <p:nvPr/>
          </p:nvSpPr>
          <p:spPr>
            <a:xfrm>
              <a:off x="1825105" y="338431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Elipse 7">
              <a:extLst>
                <a:ext uri="{FF2B5EF4-FFF2-40B4-BE49-F238E27FC236}">
                  <a16:creationId xmlns:a16="http://schemas.microsoft.com/office/drawing/2014/main" id="{E2A691A5-7EA1-8F19-7883-A7BCF3ACA90C}"/>
                </a:ext>
              </a:extLst>
            </p:cNvPr>
            <p:cNvSpPr/>
            <p:nvPr/>
          </p:nvSpPr>
          <p:spPr>
            <a:xfrm>
              <a:off x="1942580" y="33363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Elipse 8">
              <a:extLst>
                <a:ext uri="{FF2B5EF4-FFF2-40B4-BE49-F238E27FC236}">
                  <a16:creationId xmlns:a16="http://schemas.microsoft.com/office/drawing/2014/main" id="{05D596CC-B270-EF64-1D72-788A9DDCCBD9}"/>
                </a:ext>
              </a:extLst>
            </p:cNvPr>
            <p:cNvSpPr/>
            <p:nvPr/>
          </p:nvSpPr>
          <p:spPr>
            <a:xfrm>
              <a:off x="1856039" y="309185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9">
              <a:extLst>
                <a:ext uri="{FF2B5EF4-FFF2-40B4-BE49-F238E27FC236}">
                  <a16:creationId xmlns:a16="http://schemas.microsoft.com/office/drawing/2014/main" id="{9E5B50B1-A906-C2A1-D4EA-0928CCE1AE54}"/>
                </a:ext>
              </a:extLst>
            </p:cNvPr>
            <p:cNvSpPr/>
            <p:nvPr/>
          </p:nvSpPr>
          <p:spPr>
            <a:xfrm>
              <a:off x="1708969" y="331195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1" name="Elipse 10">
              <a:extLst>
                <a:ext uri="{FF2B5EF4-FFF2-40B4-BE49-F238E27FC236}">
                  <a16:creationId xmlns:a16="http://schemas.microsoft.com/office/drawing/2014/main" id="{26932FB9-337E-78A2-0F5A-670B4EF3BC84}"/>
                </a:ext>
              </a:extLst>
            </p:cNvPr>
            <p:cNvSpPr/>
            <p:nvPr/>
          </p:nvSpPr>
          <p:spPr>
            <a:xfrm>
              <a:off x="1906580" y="3550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11">
              <a:extLst>
                <a:ext uri="{FF2B5EF4-FFF2-40B4-BE49-F238E27FC236}">
                  <a16:creationId xmlns:a16="http://schemas.microsoft.com/office/drawing/2014/main" id="{5A4D2C07-F9D3-C505-7464-3FECA1E43D54}"/>
                </a:ext>
              </a:extLst>
            </p:cNvPr>
            <p:cNvSpPr/>
            <p:nvPr/>
          </p:nvSpPr>
          <p:spPr>
            <a:xfrm>
              <a:off x="1788603" y="3478515"/>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3" name="Elipse 12">
              <a:extLst>
                <a:ext uri="{FF2B5EF4-FFF2-40B4-BE49-F238E27FC236}">
                  <a16:creationId xmlns:a16="http://schemas.microsoft.com/office/drawing/2014/main" id="{51CC02DB-B8F4-EFD9-AB2C-25BD9533F295}"/>
                </a:ext>
              </a:extLst>
            </p:cNvPr>
            <p:cNvSpPr/>
            <p:nvPr/>
          </p:nvSpPr>
          <p:spPr>
            <a:xfrm>
              <a:off x="1672969" y="31563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4" name="Elipse 13">
              <a:extLst>
                <a:ext uri="{FF2B5EF4-FFF2-40B4-BE49-F238E27FC236}">
                  <a16:creationId xmlns:a16="http://schemas.microsoft.com/office/drawing/2014/main" id="{A3E3A5FC-8F8B-7181-5A00-797F1E95F9AB}"/>
                </a:ext>
              </a:extLst>
            </p:cNvPr>
            <p:cNvSpPr/>
            <p:nvPr/>
          </p:nvSpPr>
          <p:spPr>
            <a:xfrm>
              <a:off x="1605428" y="343262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5" name="Elipse 14">
              <a:extLst>
                <a:ext uri="{FF2B5EF4-FFF2-40B4-BE49-F238E27FC236}">
                  <a16:creationId xmlns:a16="http://schemas.microsoft.com/office/drawing/2014/main" id="{74244D15-F542-41C9-FB33-6A11C98098DF}"/>
                </a:ext>
              </a:extLst>
            </p:cNvPr>
            <p:cNvSpPr/>
            <p:nvPr/>
          </p:nvSpPr>
          <p:spPr>
            <a:xfrm>
              <a:off x="1697856" y="34146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6" name="Elipse 15">
              <a:extLst>
                <a:ext uri="{FF2B5EF4-FFF2-40B4-BE49-F238E27FC236}">
                  <a16:creationId xmlns:a16="http://schemas.microsoft.com/office/drawing/2014/main" id="{F9787957-CD53-71B8-2607-4A3F7C276C35}"/>
                </a:ext>
              </a:extLst>
            </p:cNvPr>
            <p:cNvSpPr/>
            <p:nvPr/>
          </p:nvSpPr>
          <p:spPr>
            <a:xfrm>
              <a:off x="1665560" y="3550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7" name="Elipse 16">
              <a:extLst>
                <a:ext uri="{FF2B5EF4-FFF2-40B4-BE49-F238E27FC236}">
                  <a16:creationId xmlns:a16="http://schemas.microsoft.com/office/drawing/2014/main" id="{69A5AD62-B23F-6E14-8FA7-42F0E6C45D8E}"/>
                </a:ext>
              </a:extLst>
            </p:cNvPr>
            <p:cNvSpPr/>
            <p:nvPr/>
          </p:nvSpPr>
          <p:spPr>
            <a:xfrm>
              <a:off x="1567642" y="331753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8" name="Elipse 17">
              <a:extLst>
                <a:ext uri="{FF2B5EF4-FFF2-40B4-BE49-F238E27FC236}">
                  <a16:creationId xmlns:a16="http://schemas.microsoft.com/office/drawing/2014/main" id="{A161AD16-68FA-AC2A-5DD6-5EFFE197A5A8}"/>
                </a:ext>
              </a:extLst>
            </p:cNvPr>
            <p:cNvSpPr/>
            <p:nvPr/>
          </p:nvSpPr>
          <p:spPr>
            <a:xfrm>
              <a:off x="1479318" y="3514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9" name="Elipse 18">
              <a:extLst>
                <a:ext uri="{FF2B5EF4-FFF2-40B4-BE49-F238E27FC236}">
                  <a16:creationId xmlns:a16="http://schemas.microsoft.com/office/drawing/2014/main" id="{B83A89A4-FB99-9C56-11D6-F1830CB46E55}"/>
                </a:ext>
              </a:extLst>
            </p:cNvPr>
            <p:cNvSpPr/>
            <p:nvPr/>
          </p:nvSpPr>
          <p:spPr>
            <a:xfrm>
              <a:off x="1469804" y="3396254"/>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cxnSp>
          <p:nvCxnSpPr>
            <p:cNvPr id="22" name="Conector de Seta Reta 21">
              <a:extLst>
                <a:ext uri="{FF2B5EF4-FFF2-40B4-BE49-F238E27FC236}">
                  <a16:creationId xmlns:a16="http://schemas.microsoft.com/office/drawing/2014/main" id="{FE315456-08C6-44A0-6C74-734BADD36ABD}"/>
                </a:ext>
              </a:extLst>
            </p:cNvPr>
            <p:cNvCxnSpPr/>
            <p:nvPr/>
          </p:nvCxnSpPr>
          <p:spPr>
            <a:xfrm>
              <a:off x="1072823" y="4076130"/>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ector de Seta Reta 22">
              <a:extLst>
                <a:ext uri="{FF2B5EF4-FFF2-40B4-BE49-F238E27FC236}">
                  <a16:creationId xmlns:a16="http://schemas.microsoft.com/office/drawing/2014/main" id="{7178A17B-58A9-E680-19D2-559D3749D73E}"/>
                </a:ext>
              </a:extLst>
            </p:cNvPr>
            <p:cNvCxnSpPr>
              <a:cxnSpLocks/>
            </p:cNvCxnSpPr>
            <p:nvPr/>
          </p:nvCxnSpPr>
          <p:spPr>
            <a:xfrm rot="16200000" flipV="1">
              <a:off x="279729" y="3283036"/>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CaixaDeTexto 24">
              <a:extLst>
                <a:ext uri="{FF2B5EF4-FFF2-40B4-BE49-F238E27FC236}">
                  <a16:creationId xmlns:a16="http://schemas.microsoft.com/office/drawing/2014/main" id="{314F9452-6325-B253-839A-CEC1ED64342C}"/>
                </a:ext>
              </a:extLst>
            </p:cNvPr>
            <p:cNvSpPr txBox="1"/>
            <p:nvPr/>
          </p:nvSpPr>
          <p:spPr>
            <a:xfrm>
              <a:off x="1004844" y="1985470"/>
              <a:ext cx="2119353" cy="461665"/>
            </a:xfrm>
            <a:prstGeom prst="rect">
              <a:avLst/>
            </a:prstGeom>
            <a:noFill/>
          </p:spPr>
          <p:txBody>
            <a:bodyPr wrap="square" rtlCol="0">
              <a:spAutoFit/>
            </a:bodyPr>
            <a:lstStyle/>
            <a:p>
              <a:pPr algn="ctr"/>
              <a:r>
                <a:rPr lang="pt-BR" sz="1200" dirty="0"/>
                <a:t>Distribuição das imagens que ocorrem naturalmente + ruído</a:t>
              </a:r>
            </a:p>
          </p:txBody>
        </p:sp>
        <p:sp>
          <p:nvSpPr>
            <p:cNvPr id="26" name="Elipse 25">
              <a:extLst>
                <a:ext uri="{FF2B5EF4-FFF2-40B4-BE49-F238E27FC236}">
                  <a16:creationId xmlns:a16="http://schemas.microsoft.com/office/drawing/2014/main" id="{4743AD69-887E-AB4F-BCB9-94BFAE87A8AB}"/>
                </a:ext>
              </a:extLst>
            </p:cNvPr>
            <p:cNvSpPr/>
            <p:nvPr/>
          </p:nvSpPr>
          <p:spPr>
            <a:xfrm>
              <a:off x="1072822" y="434181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7" name="CaixaDeTexto 26">
              <a:extLst>
                <a:ext uri="{FF2B5EF4-FFF2-40B4-BE49-F238E27FC236}">
                  <a16:creationId xmlns:a16="http://schemas.microsoft.com/office/drawing/2014/main" id="{E91B9740-B92D-DA90-3120-500CE608BD2A}"/>
                </a:ext>
              </a:extLst>
            </p:cNvPr>
            <p:cNvSpPr txBox="1"/>
            <p:nvPr/>
          </p:nvSpPr>
          <p:spPr>
            <a:xfrm>
              <a:off x="1132356" y="4252537"/>
              <a:ext cx="1947468" cy="261610"/>
            </a:xfrm>
            <a:prstGeom prst="rect">
              <a:avLst/>
            </a:prstGeom>
            <a:noFill/>
          </p:spPr>
          <p:txBody>
            <a:bodyPr wrap="square" rtlCol="0">
              <a:spAutoFit/>
            </a:bodyPr>
            <a:lstStyle/>
            <a:p>
              <a:r>
                <a:rPr lang="pt-BR" sz="1100" dirty="0"/>
                <a:t>Imagem no espaço de imagens</a:t>
              </a:r>
            </a:p>
          </p:txBody>
        </p:sp>
        <p:sp>
          <p:nvSpPr>
            <p:cNvPr id="21" name="Elipse 20">
              <a:extLst>
                <a:ext uri="{FF2B5EF4-FFF2-40B4-BE49-F238E27FC236}">
                  <a16:creationId xmlns:a16="http://schemas.microsoft.com/office/drawing/2014/main" id="{E2FAF1F7-39E3-D133-3DB9-85ACFCD6137A}"/>
                </a:ext>
              </a:extLst>
            </p:cNvPr>
            <p:cNvSpPr/>
            <p:nvPr/>
          </p:nvSpPr>
          <p:spPr>
            <a:xfrm>
              <a:off x="2094980" y="348877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8" name="Elipse 27">
              <a:extLst>
                <a:ext uri="{FF2B5EF4-FFF2-40B4-BE49-F238E27FC236}">
                  <a16:creationId xmlns:a16="http://schemas.microsoft.com/office/drawing/2014/main" id="{798CCA08-5424-A8E7-D866-D4EF93E102A6}"/>
                </a:ext>
              </a:extLst>
            </p:cNvPr>
            <p:cNvSpPr/>
            <p:nvPr/>
          </p:nvSpPr>
          <p:spPr>
            <a:xfrm>
              <a:off x="2160324" y="367279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0" name="Elipse 29">
              <a:extLst>
                <a:ext uri="{FF2B5EF4-FFF2-40B4-BE49-F238E27FC236}">
                  <a16:creationId xmlns:a16="http://schemas.microsoft.com/office/drawing/2014/main" id="{4B71B764-08D5-EEFC-7995-815D6306907D}"/>
                </a:ext>
              </a:extLst>
            </p:cNvPr>
            <p:cNvSpPr/>
            <p:nvPr/>
          </p:nvSpPr>
          <p:spPr>
            <a:xfrm>
              <a:off x="2307930" y="346009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1" name="Elipse 30">
              <a:extLst>
                <a:ext uri="{FF2B5EF4-FFF2-40B4-BE49-F238E27FC236}">
                  <a16:creationId xmlns:a16="http://schemas.microsoft.com/office/drawing/2014/main" id="{01AF9147-FD99-B139-AE2E-1C94AE812795}"/>
                </a:ext>
              </a:extLst>
            </p:cNvPr>
            <p:cNvSpPr/>
            <p:nvPr/>
          </p:nvSpPr>
          <p:spPr>
            <a:xfrm>
              <a:off x="1764771" y="31981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2" name="Elipse 31">
              <a:extLst>
                <a:ext uri="{FF2B5EF4-FFF2-40B4-BE49-F238E27FC236}">
                  <a16:creationId xmlns:a16="http://schemas.microsoft.com/office/drawing/2014/main" id="{04A8901D-88F7-9016-A5FF-F235A841F4AD}"/>
                </a:ext>
              </a:extLst>
            </p:cNvPr>
            <p:cNvSpPr/>
            <p:nvPr/>
          </p:nvSpPr>
          <p:spPr>
            <a:xfrm>
              <a:off x="1919623" y="315526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3" name="Elipse 32">
              <a:extLst>
                <a:ext uri="{FF2B5EF4-FFF2-40B4-BE49-F238E27FC236}">
                  <a16:creationId xmlns:a16="http://schemas.microsoft.com/office/drawing/2014/main" id="{0D515813-AE87-010C-B48E-3CE29FA4EA3E}"/>
                </a:ext>
              </a:extLst>
            </p:cNvPr>
            <p:cNvSpPr/>
            <p:nvPr/>
          </p:nvSpPr>
          <p:spPr>
            <a:xfrm>
              <a:off x="2132950" y="32110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4" name="Elipse 33">
              <a:extLst>
                <a:ext uri="{FF2B5EF4-FFF2-40B4-BE49-F238E27FC236}">
                  <a16:creationId xmlns:a16="http://schemas.microsoft.com/office/drawing/2014/main" id="{79EDDB3D-7790-A8AE-7DAF-B176DDF882CA}"/>
                </a:ext>
              </a:extLst>
            </p:cNvPr>
            <p:cNvSpPr/>
            <p:nvPr/>
          </p:nvSpPr>
          <p:spPr>
            <a:xfrm>
              <a:off x="1665560" y="286278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5" name="Elipse 34">
              <a:extLst>
                <a:ext uri="{FF2B5EF4-FFF2-40B4-BE49-F238E27FC236}">
                  <a16:creationId xmlns:a16="http://schemas.microsoft.com/office/drawing/2014/main" id="{93663A19-2378-081C-5EB2-1074C10F051E}"/>
                </a:ext>
              </a:extLst>
            </p:cNvPr>
            <p:cNvSpPr/>
            <p:nvPr/>
          </p:nvSpPr>
          <p:spPr>
            <a:xfrm>
              <a:off x="1883623" y="293658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6" name="Elipse 35">
              <a:extLst>
                <a:ext uri="{FF2B5EF4-FFF2-40B4-BE49-F238E27FC236}">
                  <a16:creationId xmlns:a16="http://schemas.microsoft.com/office/drawing/2014/main" id="{EA1D728B-B59A-310B-01D0-3FEFBD4CFF0A}"/>
                </a:ext>
              </a:extLst>
            </p:cNvPr>
            <p:cNvSpPr/>
            <p:nvPr/>
          </p:nvSpPr>
          <p:spPr>
            <a:xfrm>
              <a:off x="1798888" y="374479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7" name="Elipse 36">
              <a:extLst>
                <a:ext uri="{FF2B5EF4-FFF2-40B4-BE49-F238E27FC236}">
                  <a16:creationId xmlns:a16="http://schemas.microsoft.com/office/drawing/2014/main" id="{0B519F65-0E48-A41F-FAC5-B9D501C299F8}"/>
                </a:ext>
              </a:extLst>
            </p:cNvPr>
            <p:cNvSpPr/>
            <p:nvPr/>
          </p:nvSpPr>
          <p:spPr>
            <a:xfrm>
              <a:off x="1994503" y="37384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8" name="Elipse 37">
              <a:extLst>
                <a:ext uri="{FF2B5EF4-FFF2-40B4-BE49-F238E27FC236}">
                  <a16:creationId xmlns:a16="http://schemas.microsoft.com/office/drawing/2014/main" id="{CA4A3EC4-32A0-5B68-E2A6-BA607383E33C}"/>
                </a:ext>
              </a:extLst>
            </p:cNvPr>
            <p:cNvSpPr/>
            <p:nvPr/>
          </p:nvSpPr>
          <p:spPr>
            <a:xfrm>
              <a:off x="2214590" y="328860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9" name="Elipse 38">
              <a:extLst>
                <a:ext uri="{FF2B5EF4-FFF2-40B4-BE49-F238E27FC236}">
                  <a16:creationId xmlns:a16="http://schemas.microsoft.com/office/drawing/2014/main" id="{722B6EB6-CF48-2A18-8DC7-E3414CB27076}"/>
                </a:ext>
              </a:extLst>
            </p:cNvPr>
            <p:cNvSpPr/>
            <p:nvPr/>
          </p:nvSpPr>
          <p:spPr>
            <a:xfrm>
              <a:off x="2205845" y="304939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0" name="Elipse 39">
              <a:extLst>
                <a:ext uri="{FF2B5EF4-FFF2-40B4-BE49-F238E27FC236}">
                  <a16:creationId xmlns:a16="http://schemas.microsoft.com/office/drawing/2014/main" id="{4A521810-BBA1-0221-BB47-332C3C4335FA}"/>
                </a:ext>
              </a:extLst>
            </p:cNvPr>
            <p:cNvSpPr/>
            <p:nvPr/>
          </p:nvSpPr>
          <p:spPr>
            <a:xfrm>
              <a:off x="1682651" y="369773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1" name="Elipse 40">
              <a:extLst>
                <a:ext uri="{FF2B5EF4-FFF2-40B4-BE49-F238E27FC236}">
                  <a16:creationId xmlns:a16="http://schemas.microsoft.com/office/drawing/2014/main" id="{B09C146D-2E45-E24F-AC37-1D14B7B1B9A5}"/>
                </a:ext>
              </a:extLst>
            </p:cNvPr>
            <p:cNvSpPr/>
            <p:nvPr/>
          </p:nvSpPr>
          <p:spPr>
            <a:xfrm>
              <a:off x="1573184" y="31842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2" name="Elipse 41">
              <a:extLst>
                <a:ext uri="{FF2B5EF4-FFF2-40B4-BE49-F238E27FC236}">
                  <a16:creationId xmlns:a16="http://schemas.microsoft.com/office/drawing/2014/main" id="{EEDD1EA7-1FA1-C1D2-4F44-85EBCB8E0E9F}"/>
                </a:ext>
              </a:extLst>
            </p:cNvPr>
            <p:cNvSpPr/>
            <p:nvPr/>
          </p:nvSpPr>
          <p:spPr>
            <a:xfrm>
              <a:off x="2093417" y="36216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3" name="Elipse 42">
              <a:extLst>
                <a:ext uri="{FF2B5EF4-FFF2-40B4-BE49-F238E27FC236}">
                  <a16:creationId xmlns:a16="http://schemas.microsoft.com/office/drawing/2014/main" id="{1C1842B9-8E5D-031F-FB44-226AB93988C6}"/>
                </a:ext>
              </a:extLst>
            </p:cNvPr>
            <p:cNvSpPr/>
            <p:nvPr/>
          </p:nvSpPr>
          <p:spPr>
            <a:xfrm>
              <a:off x="1774938" y="297739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4" name="Elipse 43">
              <a:extLst>
                <a:ext uri="{FF2B5EF4-FFF2-40B4-BE49-F238E27FC236}">
                  <a16:creationId xmlns:a16="http://schemas.microsoft.com/office/drawing/2014/main" id="{7CD1C0BB-91E2-2298-FB4D-F7DA7512C217}"/>
                </a:ext>
              </a:extLst>
            </p:cNvPr>
            <p:cNvSpPr/>
            <p:nvPr/>
          </p:nvSpPr>
          <p:spPr>
            <a:xfrm>
              <a:off x="1780969" y="2801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5" name="Elipse 44">
              <a:extLst>
                <a:ext uri="{FF2B5EF4-FFF2-40B4-BE49-F238E27FC236}">
                  <a16:creationId xmlns:a16="http://schemas.microsoft.com/office/drawing/2014/main" id="{3313DB11-B745-A9AF-52E1-06C30A12E3FF}"/>
                </a:ext>
              </a:extLst>
            </p:cNvPr>
            <p:cNvSpPr/>
            <p:nvPr/>
          </p:nvSpPr>
          <p:spPr>
            <a:xfrm>
              <a:off x="2057417" y="287335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6" name="Elipse 45">
              <a:extLst>
                <a:ext uri="{FF2B5EF4-FFF2-40B4-BE49-F238E27FC236}">
                  <a16:creationId xmlns:a16="http://schemas.microsoft.com/office/drawing/2014/main" id="{7CB4AD7D-5BC8-BB77-4A31-3EB25D612B38}"/>
                </a:ext>
              </a:extLst>
            </p:cNvPr>
            <p:cNvSpPr/>
            <p:nvPr/>
          </p:nvSpPr>
          <p:spPr>
            <a:xfrm>
              <a:off x="1433804" y="295013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7" name="Elipse 46">
              <a:extLst>
                <a:ext uri="{FF2B5EF4-FFF2-40B4-BE49-F238E27FC236}">
                  <a16:creationId xmlns:a16="http://schemas.microsoft.com/office/drawing/2014/main" id="{3E5BB03A-6ECB-A73D-CC7C-1C3735498D93}"/>
                </a:ext>
              </a:extLst>
            </p:cNvPr>
            <p:cNvSpPr/>
            <p:nvPr/>
          </p:nvSpPr>
          <p:spPr>
            <a:xfrm>
              <a:off x="1563878" y="302656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8" name="Elipse 47">
              <a:extLst>
                <a:ext uri="{FF2B5EF4-FFF2-40B4-BE49-F238E27FC236}">
                  <a16:creationId xmlns:a16="http://schemas.microsoft.com/office/drawing/2014/main" id="{F7A4D9F9-9024-04AF-5E5A-0AACB9AF11C5}"/>
                </a:ext>
              </a:extLst>
            </p:cNvPr>
            <p:cNvSpPr/>
            <p:nvPr/>
          </p:nvSpPr>
          <p:spPr>
            <a:xfrm>
              <a:off x="1377857" y="316158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9" name="Elipse 48">
              <a:extLst>
                <a:ext uri="{FF2B5EF4-FFF2-40B4-BE49-F238E27FC236}">
                  <a16:creationId xmlns:a16="http://schemas.microsoft.com/office/drawing/2014/main" id="{36B12EAA-C7C1-102C-4E1D-20A9FFFCFD93}"/>
                </a:ext>
              </a:extLst>
            </p:cNvPr>
            <p:cNvSpPr/>
            <p:nvPr/>
          </p:nvSpPr>
          <p:spPr>
            <a:xfrm>
              <a:off x="1313691" y="327687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0" name="Elipse 49">
              <a:extLst>
                <a:ext uri="{FF2B5EF4-FFF2-40B4-BE49-F238E27FC236}">
                  <a16:creationId xmlns:a16="http://schemas.microsoft.com/office/drawing/2014/main" id="{5AB4CED2-0EA9-7D60-5A52-276698E5EA86}"/>
                </a:ext>
              </a:extLst>
            </p:cNvPr>
            <p:cNvSpPr/>
            <p:nvPr/>
          </p:nvSpPr>
          <p:spPr>
            <a:xfrm>
              <a:off x="1345797" y="34457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1" name="Elipse 50">
              <a:extLst>
                <a:ext uri="{FF2B5EF4-FFF2-40B4-BE49-F238E27FC236}">
                  <a16:creationId xmlns:a16="http://schemas.microsoft.com/office/drawing/2014/main" id="{673FC819-1326-DFDA-B5DF-DDE4D38FA871}"/>
                </a:ext>
              </a:extLst>
            </p:cNvPr>
            <p:cNvSpPr/>
            <p:nvPr/>
          </p:nvSpPr>
          <p:spPr>
            <a:xfrm>
              <a:off x="1505804" y="36664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2" name="Elipse 51">
              <a:extLst>
                <a:ext uri="{FF2B5EF4-FFF2-40B4-BE49-F238E27FC236}">
                  <a16:creationId xmlns:a16="http://schemas.microsoft.com/office/drawing/2014/main" id="{1C6DF0CE-53A5-3052-C5CA-6EE2962C3DE9}"/>
                </a:ext>
              </a:extLst>
            </p:cNvPr>
            <p:cNvSpPr/>
            <p:nvPr/>
          </p:nvSpPr>
          <p:spPr>
            <a:xfrm>
              <a:off x="1811053" y="362867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3" name="Elipse 52">
              <a:extLst>
                <a:ext uri="{FF2B5EF4-FFF2-40B4-BE49-F238E27FC236}">
                  <a16:creationId xmlns:a16="http://schemas.microsoft.com/office/drawing/2014/main" id="{3A1BCC08-6AB1-6E43-D307-7052DCCC32FB}"/>
                </a:ext>
              </a:extLst>
            </p:cNvPr>
            <p:cNvSpPr/>
            <p:nvPr/>
          </p:nvSpPr>
          <p:spPr>
            <a:xfrm>
              <a:off x="2008002" y="300546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4" name="Elipse 53">
              <a:extLst>
                <a:ext uri="{FF2B5EF4-FFF2-40B4-BE49-F238E27FC236}">
                  <a16:creationId xmlns:a16="http://schemas.microsoft.com/office/drawing/2014/main" id="{3AE01AAC-65B0-F7AB-8C8A-DA70E9BDFBE1}"/>
                </a:ext>
              </a:extLst>
            </p:cNvPr>
            <p:cNvSpPr/>
            <p:nvPr/>
          </p:nvSpPr>
          <p:spPr>
            <a:xfrm>
              <a:off x="1486789" y="2837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5" name="Elipse 54">
              <a:extLst>
                <a:ext uri="{FF2B5EF4-FFF2-40B4-BE49-F238E27FC236}">
                  <a16:creationId xmlns:a16="http://schemas.microsoft.com/office/drawing/2014/main" id="{B92928E1-DF5C-4EB3-6FC5-E8316EBB49B6}"/>
                </a:ext>
              </a:extLst>
            </p:cNvPr>
            <p:cNvSpPr/>
            <p:nvPr/>
          </p:nvSpPr>
          <p:spPr>
            <a:xfrm>
              <a:off x="1639189" y="29895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6" name="Elipse 55">
              <a:extLst>
                <a:ext uri="{FF2B5EF4-FFF2-40B4-BE49-F238E27FC236}">
                  <a16:creationId xmlns:a16="http://schemas.microsoft.com/office/drawing/2014/main" id="{17D67366-CD98-0AEA-6AE7-C267484CD01E}"/>
                </a:ext>
              </a:extLst>
            </p:cNvPr>
            <p:cNvSpPr/>
            <p:nvPr/>
          </p:nvSpPr>
          <p:spPr>
            <a:xfrm>
              <a:off x="1725721" y="306097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7" name="Elipse 56">
              <a:extLst>
                <a:ext uri="{FF2B5EF4-FFF2-40B4-BE49-F238E27FC236}">
                  <a16:creationId xmlns:a16="http://schemas.microsoft.com/office/drawing/2014/main" id="{69A377FC-FD18-ADAC-3572-D7D2425F4C8B}"/>
                </a:ext>
              </a:extLst>
            </p:cNvPr>
            <p:cNvSpPr/>
            <p:nvPr/>
          </p:nvSpPr>
          <p:spPr>
            <a:xfrm>
              <a:off x="1972002" y="324259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8" name="Elipse 57">
              <a:extLst>
                <a:ext uri="{FF2B5EF4-FFF2-40B4-BE49-F238E27FC236}">
                  <a16:creationId xmlns:a16="http://schemas.microsoft.com/office/drawing/2014/main" id="{ACDDE14E-CC52-7111-5246-52AC5BC5A905}"/>
                </a:ext>
              </a:extLst>
            </p:cNvPr>
            <p:cNvSpPr/>
            <p:nvPr/>
          </p:nvSpPr>
          <p:spPr>
            <a:xfrm>
              <a:off x="2106090" y="336050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9" name="Elipse 58">
              <a:extLst>
                <a:ext uri="{FF2B5EF4-FFF2-40B4-BE49-F238E27FC236}">
                  <a16:creationId xmlns:a16="http://schemas.microsoft.com/office/drawing/2014/main" id="{338056E9-0563-B1FF-B554-3037BF94DD1B}"/>
                </a:ext>
              </a:extLst>
            </p:cNvPr>
            <p:cNvSpPr/>
            <p:nvPr/>
          </p:nvSpPr>
          <p:spPr>
            <a:xfrm>
              <a:off x="2248789" y="3599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0" name="Elipse 59">
              <a:extLst>
                <a:ext uri="{FF2B5EF4-FFF2-40B4-BE49-F238E27FC236}">
                  <a16:creationId xmlns:a16="http://schemas.microsoft.com/office/drawing/2014/main" id="{FE5010D7-AFC3-6F6D-2378-D1C18DE948C1}"/>
                </a:ext>
              </a:extLst>
            </p:cNvPr>
            <p:cNvSpPr/>
            <p:nvPr/>
          </p:nvSpPr>
          <p:spPr>
            <a:xfrm>
              <a:off x="1325807" y="3055861"/>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1" name="Elipse 60">
              <a:extLst>
                <a:ext uri="{FF2B5EF4-FFF2-40B4-BE49-F238E27FC236}">
                  <a16:creationId xmlns:a16="http://schemas.microsoft.com/office/drawing/2014/main" id="{B54670E1-DDF6-4847-8D4A-4B06D561B596}"/>
                </a:ext>
              </a:extLst>
            </p:cNvPr>
            <p:cNvSpPr/>
            <p:nvPr/>
          </p:nvSpPr>
          <p:spPr>
            <a:xfrm>
              <a:off x="1983801" y="344794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2" name="Elipse 61">
              <a:extLst>
                <a:ext uri="{FF2B5EF4-FFF2-40B4-BE49-F238E27FC236}">
                  <a16:creationId xmlns:a16="http://schemas.microsoft.com/office/drawing/2014/main" id="{CB6FA826-0C40-6EBC-7516-5C27E3191E37}"/>
                </a:ext>
              </a:extLst>
            </p:cNvPr>
            <p:cNvSpPr/>
            <p:nvPr/>
          </p:nvSpPr>
          <p:spPr>
            <a:xfrm>
              <a:off x="1563878" y="357058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3" name="Elipse 62">
              <a:extLst>
                <a:ext uri="{FF2B5EF4-FFF2-40B4-BE49-F238E27FC236}">
                  <a16:creationId xmlns:a16="http://schemas.microsoft.com/office/drawing/2014/main" id="{45D55CCE-7251-43CF-2CE0-E30124AAFEB3}"/>
                </a:ext>
              </a:extLst>
            </p:cNvPr>
            <p:cNvSpPr/>
            <p:nvPr/>
          </p:nvSpPr>
          <p:spPr>
            <a:xfrm>
              <a:off x="1361807" y="360658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4" name="Elipse 63">
              <a:extLst>
                <a:ext uri="{FF2B5EF4-FFF2-40B4-BE49-F238E27FC236}">
                  <a16:creationId xmlns:a16="http://schemas.microsoft.com/office/drawing/2014/main" id="{F41BEFA6-F302-1091-3C90-E5A95F960BED}"/>
                </a:ext>
              </a:extLst>
            </p:cNvPr>
            <p:cNvSpPr/>
            <p:nvPr/>
          </p:nvSpPr>
          <p:spPr>
            <a:xfrm>
              <a:off x="1661856" y="379802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5" name="Elipse 64">
              <a:extLst>
                <a:ext uri="{FF2B5EF4-FFF2-40B4-BE49-F238E27FC236}">
                  <a16:creationId xmlns:a16="http://schemas.microsoft.com/office/drawing/2014/main" id="{A245C392-8166-B38E-B3D5-1F2B37FAF602}"/>
                </a:ext>
              </a:extLst>
            </p:cNvPr>
            <p:cNvSpPr/>
            <p:nvPr/>
          </p:nvSpPr>
          <p:spPr>
            <a:xfrm>
              <a:off x="2284789" y="31981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6" name="Elipse 65">
              <a:extLst>
                <a:ext uri="{FF2B5EF4-FFF2-40B4-BE49-F238E27FC236}">
                  <a16:creationId xmlns:a16="http://schemas.microsoft.com/office/drawing/2014/main" id="{0D9F5B36-F4B3-AC69-F39C-A97CC4422B5E}"/>
                </a:ext>
              </a:extLst>
            </p:cNvPr>
            <p:cNvSpPr/>
            <p:nvPr/>
          </p:nvSpPr>
          <p:spPr>
            <a:xfrm>
              <a:off x="1927358" y="27671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7" name="Elipse 66">
              <a:extLst>
                <a:ext uri="{FF2B5EF4-FFF2-40B4-BE49-F238E27FC236}">
                  <a16:creationId xmlns:a16="http://schemas.microsoft.com/office/drawing/2014/main" id="{3776FFFA-A02C-FBE9-F8EA-DAC2A23D24BF}"/>
                </a:ext>
              </a:extLst>
            </p:cNvPr>
            <p:cNvSpPr/>
            <p:nvPr/>
          </p:nvSpPr>
          <p:spPr>
            <a:xfrm>
              <a:off x="1608569" y="2761481"/>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8" name="Elipse 67">
              <a:extLst>
                <a:ext uri="{FF2B5EF4-FFF2-40B4-BE49-F238E27FC236}">
                  <a16:creationId xmlns:a16="http://schemas.microsoft.com/office/drawing/2014/main" id="{288E2BEC-0A8D-DF8E-4FAA-44B276934770}"/>
                </a:ext>
              </a:extLst>
            </p:cNvPr>
            <p:cNvSpPr/>
            <p:nvPr/>
          </p:nvSpPr>
          <p:spPr>
            <a:xfrm>
              <a:off x="1455379" y="32470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9" name="Elipse 68">
              <a:extLst>
                <a:ext uri="{FF2B5EF4-FFF2-40B4-BE49-F238E27FC236}">
                  <a16:creationId xmlns:a16="http://schemas.microsoft.com/office/drawing/2014/main" id="{401325F7-DD4D-2FFC-C1EE-9C80A42C4C10}"/>
                </a:ext>
              </a:extLst>
            </p:cNvPr>
            <p:cNvSpPr/>
            <p:nvPr/>
          </p:nvSpPr>
          <p:spPr>
            <a:xfrm>
              <a:off x="2195211" y="292653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0" name="Elipse 69">
              <a:extLst>
                <a:ext uri="{FF2B5EF4-FFF2-40B4-BE49-F238E27FC236}">
                  <a16:creationId xmlns:a16="http://schemas.microsoft.com/office/drawing/2014/main" id="{513988BD-FAED-2804-071B-2F928A0910C1}"/>
                </a:ext>
              </a:extLst>
            </p:cNvPr>
            <p:cNvSpPr/>
            <p:nvPr/>
          </p:nvSpPr>
          <p:spPr>
            <a:xfrm>
              <a:off x="1807355" y="329287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1" name="Elipse 70">
              <a:extLst>
                <a:ext uri="{FF2B5EF4-FFF2-40B4-BE49-F238E27FC236}">
                  <a16:creationId xmlns:a16="http://schemas.microsoft.com/office/drawing/2014/main" id="{199002A3-F4FB-0157-54DD-AB3D507764DC}"/>
                </a:ext>
              </a:extLst>
            </p:cNvPr>
            <p:cNvSpPr/>
            <p:nvPr/>
          </p:nvSpPr>
          <p:spPr>
            <a:xfrm>
              <a:off x="1607561" y="325687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2" name="Elipse 71">
              <a:extLst>
                <a:ext uri="{FF2B5EF4-FFF2-40B4-BE49-F238E27FC236}">
                  <a16:creationId xmlns:a16="http://schemas.microsoft.com/office/drawing/2014/main" id="{89AED64A-21F1-F3DA-E110-C53A4496FED8}"/>
                </a:ext>
              </a:extLst>
            </p:cNvPr>
            <p:cNvSpPr/>
            <p:nvPr/>
          </p:nvSpPr>
          <p:spPr>
            <a:xfrm>
              <a:off x="1879355" y="382756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3" name="Elipse 72">
              <a:extLst>
                <a:ext uri="{FF2B5EF4-FFF2-40B4-BE49-F238E27FC236}">
                  <a16:creationId xmlns:a16="http://schemas.microsoft.com/office/drawing/2014/main" id="{4DDBECFA-926A-1A07-9529-8028BF9B10F3}"/>
                </a:ext>
              </a:extLst>
            </p:cNvPr>
            <p:cNvSpPr/>
            <p:nvPr/>
          </p:nvSpPr>
          <p:spPr>
            <a:xfrm>
              <a:off x="1922503" y="36575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4" name="Elipse 73">
              <a:extLst>
                <a:ext uri="{FF2B5EF4-FFF2-40B4-BE49-F238E27FC236}">
                  <a16:creationId xmlns:a16="http://schemas.microsoft.com/office/drawing/2014/main" id="{13D3FD27-DDDB-3070-B22A-A69698D2B4D1}"/>
                </a:ext>
              </a:extLst>
            </p:cNvPr>
            <p:cNvSpPr/>
            <p:nvPr/>
          </p:nvSpPr>
          <p:spPr>
            <a:xfrm>
              <a:off x="2319084" y="330076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5" name="Elipse 74">
              <a:extLst>
                <a:ext uri="{FF2B5EF4-FFF2-40B4-BE49-F238E27FC236}">
                  <a16:creationId xmlns:a16="http://schemas.microsoft.com/office/drawing/2014/main" id="{35A8490D-B0A3-06AA-45EE-266A6CF5F6D7}"/>
                </a:ext>
              </a:extLst>
            </p:cNvPr>
            <p:cNvSpPr/>
            <p:nvPr/>
          </p:nvSpPr>
          <p:spPr>
            <a:xfrm>
              <a:off x="1444947" y="308436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6" name="Elipse 75">
              <a:extLst>
                <a:ext uri="{FF2B5EF4-FFF2-40B4-BE49-F238E27FC236}">
                  <a16:creationId xmlns:a16="http://schemas.microsoft.com/office/drawing/2014/main" id="{BCBD6E21-B42E-6073-C12D-41C9ED74C1BE}"/>
                </a:ext>
              </a:extLst>
            </p:cNvPr>
            <p:cNvSpPr/>
            <p:nvPr/>
          </p:nvSpPr>
          <p:spPr>
            <a:xfrm>
              <a:off x="1226332" y="336056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7" name="Elipse 76">
              <a:extLst>
                <a:ext uri="{FF2B5EF4-FFF2-40B4-BE49-F238E27FC236}">
                  <a16:creationId xmlns:a16="http://schemas.microsoft.com/office/drawing/2014/main" id="{FF2EA559-2BCC-3800-901F-724189F61119}"/>
                </a:ext>
              </a:extLst>
            </p:cNvPr>
            <p:cNvSpPr/>
            <p:nvPr/>
          </p:nvSpPr>
          <p:spPr>
            <a:xfrm>
              <a:off x="1226332" y="315652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8" name="Elipse 77">
              <a:extLst>
                <a:ext uri="{FF2B5EF4-FFF2-40B4-BE49-F238E27FC236}">
                  <a16:creationId xmlns:a16="http://schemas.microsoft.com/office/drawing/2014/main" id="{F6ACE40A-A22C-A662-938D-D18F040758E8}"/>
                </a:ext>
              </a:extLst>
            </p:cNvPr>
            <p:cNvSpPr/>
            <p:nvPr/>
          </p:nvSpPr>
          <p:spPr>
            <a:xfrm>
              <a:off x="1697856" y="34709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9" name="Elipse 78">
              <a:extLst>
                <a:ext uri="{FF2B5EF4-FFF2-40B4-BE49-F238E27FC236}">
                  <a16:creationId xmlns:a16="http://schemas.microsoft.com/office/drawing/2014/main" id="{441BB7A0-67AE-BFC3-FB90-FE820D747360}"/>
                </a:ext>
              </a:extLst>
            </p:cNvPr>
            <p:cNvSpPr/>
            <p:nvPr/>
          </p:nvSpPr>
          <p:spPr>
            <a:xfrm>
              <a:off x="1869241" y="341105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0" name="Elipse 79">
              <a:extLst>
                <a:ext uri="{FF2B5EF4-FFF2-40B4-BE49-F238E27FC236}">
                  <a16:creationId xmlns:a16="http://schemas.microsoft.com/office/drawing/2014/main" id="{3D4D14FB-F2D1-539E-EAAD-FF7BE0CC0D9F}"/>
                </a:ext>
              </a:extLst>
            </p:cNvPr>
            <p:cNvSpPr/>
            <p:nvPr/>
          </p:nvSpPr>
          <p:spPr>
            <a:xfrm>
              <a:off x="1530592" y="347078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1" name="Elipse 80">
              <a:extLst>
                <a:ext uri="{FF2B5EF4-FFF2-40B4-BE49-F238E27FC236}">
                  <a16:creationId xmlns:a16="http://schemas.microsoft.com/office/drawing/2014/main" id="{2B20325C-569D-76B8-3326-17295529D65E}"/>
                </a:ext>
              </a:extLst>
            </p:cNvPr>
            <p:cNvSpPr/>
            <p:nvPr/>
          </p:nvSpPr>
          <p:spPr>
            <a:xfrm>
              <a:off x="1803043" y="311863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2" name="Elipse 81">
              <a:extLst>
                <a:ext uri="{FF2B5EF4-FFF2-40B4-BE49-F238E27FC236}">
                  <a16:creationId xmlns:a16="http://schemas.microsoft.com/office/drawing/2014/main" id="{7C1CF892-9D7E-CCDD-5079-17137363F78C}"/>
                </a:ext>
              </a:extLst>
            </p:cNvPr>
            <p:cNvSpPr/>
            <p:nvPr/>
          </p:nvSpPr>
          <p:spPr>
            <a:xfrm>
              <a:off x="1582772" y="338183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3" name="Elipse 82">
              <a:extLst>
                <a:ext uri="{FF2B5EF4-FFF2-40B4-BE49-F238E27FC236}">
                  <a16:creationId xmlns:a16="http://schemas.microsoft.com/office/drawing/2014/main" id="{CE500195-2B8E-4B34-E3ED-2FA6433AD1BF}"/>
                </a:ext>
              </a:extLst>
            </p:cNvPr>
            <p:cNvSpPr/>
            <p:nvPr/>
          </p:nvSpPr>
          <p:spPr>
            <a:xfrm>
              <a:off x="1395637" y="33475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4" name="Elipse 83">
              <a:extLst>
                <a:ext uri="{FF2B5EF4-FFF2-40B4-BE49-F238E27FC236}">
                  <a16:creationId xmlns:a16="http://schemas.microsoft.com/office/drawing/2014/main" id="{89E7F745-3794-E85F-B302-0ECC5BB2F66C}"/>
                </a:ext>
              </a:extLst>
            </p:cNvPr>
            <p:cNvSpPr/>
            <p:nvPr/>
          </p:nvSpPr>
          <p:spPr>
            <a:xfrm>
              <a:off x="1527878" y="378515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5" name="Elipse 84">
              <a:extLst>
                <a:ext uri="{FF2B5EF4-FFF2-40B4-BE49-F238E27FC236}">
                  <a16:creationId xmlns:a16="http://schemas.microsoft.com/office/drawing/2014/main" id="{54842650-A35E-348C-E110-C280A34FC9F9}"/>
                </a:ext>
              </a:extLst>
            </p:cNvPr>
            <p:cNvSpPr/>
            <p:nvPr/>
          </p:nvSpPr>
          <p:spPr>
            <a:xfrm>
              <a:off x="2005153" y="354322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6" name="Elipse 85">
              <a:extLst>
                <a:ext uri="{FF2B5EF4-FFF2-40B4-BE49-F238E27FC236}">
                  <a16:creationId xmlns:a16="http://schemas.microsoft.com/office/drawing/2014/main" id="{36ECA749-78DE-A38B-A59B-07C96ACE4A0B}"/>
                </a:ext>
              </a:extLst>
            </p:cNvPr>
            <p:cNvSpPr/>
            <p:nvPr/>
          </p:nvSpPr>
          <p:spPr>
            <a:xfrm>
              <a:off x="1697236" y="33475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7" name="Elipse 86">
              <a:extLst>
                <a:ext uri="{FF2B5EF4-FFF2-40B4-BE49-F238E27FC236}">
                  <a16:creationId xmlns:a16="http://schemas.microsoft.com/office/drawing/2014/main" id="{688C7B26-0A3F-2EC5-818A-1996B9B7210A}"/>
                </a:ext>
              </a:extLst>
            </p:cNvPr>
            <p:cNvSpPr/>
            <p:nvPr/>
          </p:nvSpPr>
          <p:spPr>
            <a:xfrm>
              <a:off x="1624511" y="311779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8" name="Elipse 87">
              <a:extLst>
                <a:ext uri="{FF2B5EF4-FFF2-40B4-BE49-F238E27FC236}">
                  <a16:creationId xmlns:a16="http://schemas.microsoft.com/office/drawing/2014/main" id="{1A160F34-9AC1-8A4B-00BD-6395E917BE3F}"/>
                </a:ext>
              </a:extLst>
            </p:cNvPr>
            <p:cNvSpPr/>
            <p:nvPr/>
          </p:nvSpPr>
          <p:spPr>
            <a:xfrm>
              <a:off x="1803043" y="354854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9" name="Elipse 88">
              <a:extLst>
                <a:ext uri="{FF2B5EF4-FFF2-40B4-BE49-F238E27FC236}">
                  <a16:creationId xmlns:a16="http://schemas.microsoft.com/office/drawing/2014/main" id="{74607826-6510-CB5E-C2B4-93DCC146163B}"/>
                </a:ext>
              </a:extLst>
            </p:cNvPr>
            <p:cNvSpPr/>
            <p:nvPr/>
          </p:nvSpPr>
          <p:spPr>
            <a:xfrm>
              <a:off x="1922296" y="34995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0" name="Elipse 89">
              <a:extLst>
                <a:ext uri="{FF2B5EF4-FFF2-40B4-BE49-F238E27FC236}">
                  <a16:creationId xmlns:a16="http://schemas.microsoft.com/office/drawing/2014/main" id="{F613F316-DB9E-804D-3381-71F34D79A29D}"/>
                </a:ext>
              </a:extLst>
            </p:cNvPr>
            <p:cNvSpPr/>
            <p:nvPr/>
          </p:nvSpPr>
          <p:spPr>
            <a:xfrm>
              <a:off x="1964206" y="33471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1" name="Elipse 90">
              <a:extLst>
                <a:ext uri="{FF2B5EF4-FFF2-40B4-BE49-F238E27FC236}">
                  <a16:creationId xmlns:a16="http://schemas.microsoft.com/office/drawing/2014/main" id="{D960C705-36E7-B46B-0BFC-206DAD104AE4}"/>
                </a:ext>
              </a:extLst>
            </p:cNvPr>
            <p:cNvSpPr/>
            <p:nvPr/>
          </p:nvSpPr>
          <p:spPr>
            <a:xfrm>
              <a:off x="2060828" y="317081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2" name="Elipse 91">
              <a:extLst>
                <a:ext uri="{FF2B5EF4-FFF2-40B4-BE49-F238E27FC236}">
                  <a16:creationId xmlns:a16="http://schemas.microsoft.com/office/drawing/2014/main" id="{BF16A717-0EA4-770B-4641-5F35DB10E52F}"/>
                </a:ext>
              </a:extLst>
            </p:cNvPr>
            <p:cNvSpPr/>
            <p:nvPr/>
          </p:nvSpPr>
          <p:spPr>
            <a:xfrm>
              <a:off x="2193370" y="342354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3" name="Elipse 92">
              <a:extLst>
                <a:ext uri="{FF2B5EF4-FFF2-40B4-BE49-F238E27FC236}">
                  <a16:creationId xmlns:a16="http://schemas.microsoft.com/office/drawing/2014/main" id="{B1B091E4-F474-2C5B-DE7D-288F93461252}"/>
                </a:ext>
              </a:extLst>
            </p:cNvPr>
            <p:cNvSpPr/>
            <p:nvPr/>
          </p:nvSpPr>
          <p:spPr>
            <a:xfrm>
              <a:off x="1782479" y="28909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4" name="Elipse 93">
              <a:extLst>
                <a:ext uri="{FF2B5EF4-FFF2-40B4-BE49-F238E27FC236}">
                  <a16:creationId xmlns:a16="http://schemas.microsoft.com/office/drawing/2014/main" id="{50A6B710-12FE-D165-0C46-4EB72A5CC118}"/>
                </a:ext>
              </a:extLst>
            </p:cNvPr>
            <p:cNvSpPr/>
            <p:nvPr/>
          </p:nvSpPr>
          <p:spPr>
            <a:xfrm>
              <a:off x="2102320" y="30179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5" name="Elipse 94">
              <a:extLst>
                <a:ext uri="{FF2B5EF4-FFF2-40B4-BE49-F238E27FC236}">
                  <a16:creationId xmlns:a16="http://schemas.microsoft.com/office/drawing/2014/main" id="{F1BF1FA1-C01C-0B87-2E86-83CF6C11CE02}"/>
                </a:ext>
              </a:extLst>
            </p:cNvPr>
            <p:cNvSpPr/>
            <p:nvPr/>
          </p:nvSpPr>
          <p:spPr>
            <a:xfrm>
              <a:off x="1755000" y="269472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6" name="Elipse 95">
              <a:extLst>
                <a:ext uri="{FF2B5EF4-FFF2-40B4-BE49-F238E27FC236}">
                  <a16:creationId xmlns:a16="http://schemas.microsoft.com/office/drawing/2014/main" id="{ABB507EB-8BE6-5FF5-AA72-A0D802590B4C}"/>
                </a:ext>
              </a:extLst>
            </p:cNvPr>
            <p:cNvSpPr/>
            <p:nvPr/>
          </p:nvSpPr>
          <p:spPr>
            <a:xfrm>
              <a:off x="2093417" y="378480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7" name="CaixaDeTexto 96">
              <a:extLst>
                <a:ext uri="{FF2B5EF4-FFF2-40B4-BE49-F238E27FC236}">
                  <a16:creationId xmlns:a16="http://schemas.microsoft.com/office/drawing/2014/main" id="{4CC7642C-F2E3-8A47-184F-1ECEF9222F86}"/>
                </a:ext>
              </a:extLst>
            </p:cNvPr>
            <p:cNvSpPr txBox="1"/>
            <p:nvPr/>
          </p:nvSpPr>
          <p:spPr>
            <a:xfrm>
              <a:off x="1119682" y="4489615"/>
              <a:ext cx="2385517" cy="261610"/>
            </a:xfrm>
            <a:prstGeom prst="rect">
              <a:avLst/>
            </a:prstGeom>
            <a:noFill/>
          </p:spPr>
          <p:txBody>
            <a:bodyPr wrap="square" rtlCol="0">
              <a:spAutoFit/>
            </a:bodyPr>
            <a:lstStyle/>
            <a:p>
              <a:r>
                <a:rPr lang="pt-BR" sz="1100" dirty="0"/>
                <a:t>Imagem no espaço de imagens + ruído</a:t>
              </a:r>
            </a:p>
          </p:txBody>
        </p:sp>
        <p:sp>
          <p:nvSpPr>
            <p:cNvPr id="98" name="Elipse 97">
              <a:extLst>
                <a:ext uri="{FF2B5EF4-FFF2-40B4-BE49-F238E27FC236}">
                  <a16:creationId xmlns:a16="http://schemas.microsoft.com/office/drawing/2014/main" id="{EFEA4FDC-549C-038C-5CA1-A6AE6F750100}"/>
                </a:ext>
              </a:extLst>
            </p:cNvPr>
            <p:cNvSpPr/>
            <p:nvPr/>
          </p:nvSpPr>
          <p:spPr>
            <a:xfrm>
              <a:off x="1072822" y="457877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grpSp>
    </p:spTree>
    <p:extLst>
      <p:ext uri="{BB962C8B-B14F-4D97-AF65-F5344CB8AC3E}">
        <p14:creationId xmlns:p14="http://schemas.microsoft.com/office/powerpoint/2010/main" val="2843277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EFACF6-BF32-A5F3-5FAE-2F12E2F12A4C}"/>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4C96454-3BB0-8826-62D0-2A2CC69C04FB}"/>
              </a:ext>
            </a:extLst>
          </p:cNvPr>
          <p:cNvSpPr>
            <a:spLocks noGrp="1"/>
          </p:cNvSpPr>
          <p:nvPr>
            <p:ph type="title"/>
          </p:nvPr>
        </p:nvSpPr>
        <p:spPr/>
        <p:txBody>
          <a:bodyPr/>
          <a:lstStyle/>
          <a:p>
            <a:r>
              <a:rPr lang="pt-BR" dirty="0"/>
              <a:t>Termodinâmica de não equilíbrio</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ABBDC805-828B-F2F5-D5A7-10BBEAF92073}"/>
                  </a:ext>
                </a:extLst>
              </p:cNvPr>
              <p:cNvSpPr>
                <a:spLocks noGrp="1"/>
              </p:cNvSpPr>
              <p:nvPr>
                <p:ph idx="1"/>
              </p:nvPr>
            </p:nvSpPr>
            <p:spPr>
              <a:xfrm>
                <a:off x="4308036" y="1825624"/>
                <a:ext cx="7745418" cy="5032375"/>
              </a:xfrm>
            </p:spPr>
            <p:txBody>
              <a:bodyPr>
                <a:normAutofit lnSpcReduction="10000"/>
              </a:bodyPr>
              <a:lstStyle/>
              <a:p>
                <a:r>
                  <a:rPr lang="pt-BR" dirty="0"/>
                  <a:t>Isto é estudado na </a:t>
                </a:r>
                <a:r>
                  <a:rPr lang="pt-BR" b="1" i="1" dirty="0"/>
                  <a:t>termodinâmica de não equilíbrio</a:t>
                </a:r>
                <a:r>
                  <a:rPr lang="pt-BR" dirty="0"/>
                  <a:t>, pois a distribuição inicial, </a:t>
                </a:r>
                <a14:m>
                  <m:oMath xmlns:m="http://schemas.openxmlformats.org/officeDocument/2006/math">
                    <m:r>
                      <a:rPr lang="pt-BR" b="0" i="1" smtClean="0">
                        <a:latin typeface="Cambria Math" panose="02040503050406030204" pitchFamily="18" charset="0"/>
                      </a:rPr>
                      <m:t>𝑞</m:t>
                    </m:r>
                  </m:oMath>
                </a14:m>
                <a:r>
                  <a:rPr lang="pt-BR" dirty="0"/>
                  <a:t>, não está em equilíbrio, ao contrário da distribuição final, </a:t>
                </a:r>
                <a14:m>
                  <m:oMath xmlns:m="http://schemas.openxmlformats.org/officeDocument/2006/math">
                    <m:r>
                      <a:rPr lang="el-GR" i="1">
                        <a:latin typeface="Cambria Math" panose="02040503050406030204" pitchFamily="18" charset="0"/>
                        <a:ea typeface="Cambria Math" panose="02040503050406030204" pitchFamily="18" charset="0"/>
                      </a:rPr>
                      <m:t>𝛮</m:t>
                    </m:r>
                  </m:oMath>
                </a14:m>
                <a:r>
                  <a:rPr lang="pt-BR" dirty="0"/>
                  <a:t>.</a:t>
                </a:r>
              </a:p>
              <a:p>
                <a:r>
                  <a:rPr lang="pt-BR" dirty="0"/>
                  <a:t>A distribuição de equilíbrio é a distribuição gaussiana. </a:t>
                </a:r>
              </a:p>
              <a:p>
                <a:r>
                  <a:rPr lang="pt-BR" dirty="0"/>
                  <a:t>A distribuição inicial estando muito fora do equilíbrio, se difunde em direção à distribuição de equilíbrio.</a:t>
                </a:r>
              </a:p>
              <a:p>
                <a:r>
                  <a:rPr lang="pt-BR" dirty="0"/>
                  <a:t>O objetivo dos modelos de difusão é aprender um processo reverso de difusão que gera a distribuição de probabilidade de um determinado conjunto de dados a partir apenas de ruído.</a:t>
                </a:r>
              </a:p>
            </p:txBody>
          </p:sp>
        </mc:Choice>
        <mc:Fallback xmlns="">
          <p:sp>
            <p:nvSpPr>
              <p:cNvPr id="3" name="Espaço Reservado para Conteúdo 2">
                <a:extLst>
                  <a:ext uri="{FF2B5EF4-FFF2-40B4-BE49-F238E27FC236}">
                    <a16:creationId xmlns:a16="http://schemas.microsoft.com/office/drawing/2014/main" id="{ABBDC805-828B-F2F5-D5A7-10BBEAF92073}"/>
                  </a:ext>
                </a:extLst>
              </p:cNvPr>
              <p:cNvSpPr>
                <a:spLocks noGrp="1" noRot="1" noChangeAspect="1" noMove="1" noResize="1" noEditPoints="1" noAdjustHandles="1" noChangeArrowheads="1" noChangeShapeType="1" noTextEdit="1"/>
              </p:cNvSpPr>
              <p:nvPr>
                <p:ph idx="1"/>
              </p:nvPr>
            </p:nvSpPr>
            <p:spPr>
              <a:xfrm>
                <a:off x="4308036" y="1825624"/>
                <a:ext cx="7745418" cy="5032375"/>
              </a:xfrm>
              <a:blipFill>
                <a:blip r:embed="rId2"/>
                <a:stretch>
                  <a:fillRect l="-1417" t="-2663" r="-1024"/>
                </a:stretch>
              </a:blipFill>
            </p:spPr>
            <p:txBody>
              <a:bodyPr/>
              <a:lstStyle/>
              <a:p>
                <a:r>
                  <a:rPr lang="pt-BR">
                    <a:noFill/>
                  </a:rPr>
                  <a:t> </a:t>
                </a:r>
              </a:p>
            </p:txBody>
          </p:sp>
        </mc:Fallback>
      </mc:AlternateContent>
      <p:grpSp>
        <p:nvGrpSpPr>
          <p:cNvPr id="99" name="Agrupar 98">
            <a:extLst>
              <a:ext uri="{FF2B5EF4-FFF2-40B4-BE49-F238E27FC236}">
                <a16:creationId xmlns:a16="http://schemas.microsoft.com/office/drawing/2014/main" id="{25F427F2-BA65-4F7E-12A1-0003A24A8BE1}"/>
              </a:ext>
            </a:extLst>
          </p:cNvPr>
          <p:cNvGrpSpPr/>
          <p:nvPr/>
        </p:nvGrpSpPr>
        <p:grpSpPr>
          <a:xfrm>
            <a:off x="1402008" y="2262561"/>
            <a:ext cx="2500355" cy="2765755"/>
            <a:chOff x="1004844" y="1985470"/>
            <a:chExt cx="2500355" cy="2765755"/>
          </a:xfrm>
        </p:grpSpPr>
        <p:sp>
          <p:nvSpPr>
            <p:cNvPr id="4" name="Elipse 3">
              <a:extLst>
                <a:ext uri="{FF2B5EF4-FFF2-40B4-BE49-F238E27FC236}">
                  <a16:creationId xmlns:a16="http://schemas.microsoft.com/office/drawing/2014/main" id="{DE52A013-FA7A-F277-A922-4060D9D0D513}"/>
                </a:ext>
              </a:extLst>
            </p:cNvPr>
            <p:cNvSpPr/>
            <p:nvPr/>
          </p:nvSpPr>
          <p:spPr>
            <a:xfrm>
              <a:off x="1886296" y="32382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 name="Elipse 4">
              <a:extLst>
                <a:ext uri="{FF2B5EF4-FFF2-40B4-BE49-F238E27FC236}">
                  <a16:creationId xmlns:a16="http://schemas.microsoft.com/office/drawing/2014/main" id="{734F852C-BBA5-22C5-09DA-637F34486C8B}"/>
                </a:ext>
              </a:extLst>
            </p:cNvPr>
            <p:cNvSpPr/>
            <p:nvPr/>
          </p:nvSpPr>
          <p:spPr>
            <a:xfrm>
              <a:off x="2003771" y="31218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lipse 5">
              <a:extLst>
                <a:ext uri="{FF2B5EF4-FFF2-40B4-BE49-F238E27FC236}">
                  <a16:creationId xmlns:a16="http://schemas.microsoft.com/office/drawing/2014/main" id="{5B94A0B1-E7DD-C461-4195-64FEFF9AEC63}"/>
                </a:ext>
              </a:extLst>
            </p:cNvPr>
            <p:cNvSpPr/>
            <p:nvPr/>
          </p:nvSpPr>
          <p:spPr>
            <a:xfrm>
              <a:off x="2039771" y="32742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 name="Elipse 6">
              <a:extLst>
                <a:ext uri="{FF2B5EF4-FFF2-40B4-BE49-F238E27FC236}">
                  <a16:creationId xmlns:a16="http://schemas.microsoft.com/office/drawing/2014/main" id="{6EBD8E68-23B9-A85B-1F11-AD236B9EB2EB}"/>
                </a:ext>
              </a:extLst>
            </p:cNvPr>
            <p:cNvSpPr/>
            <p:nvPr/>
          </p:nvSpPr>
          <p:spPr>
            <a:xfrm>
              <a:off x="1825105" y="338431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Elipse 7">
              <a:extLst>
                <a:ext uri="{FF2B5EF4-FFF2-40B4-BE49-F238E27FC236}">
                  <a16:creationId xmlns:a16="http://schemas.microsoft.com/office/drawing/2014/main" id="{679A9A1D-A33C-862F-43A2-4F1BB600B8BC}"/>
                </a:ext>
              </a:extLst>
            </p:cNvPr>
            <p:cNvSpPr/>
            <p:nvPr/>
          </p:nvSpPr>
          <p:spPr>
            <a:xfrm>
              <a:off x="1942580" y="33363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Elipse 8">
              <a:extLst>
                <a:ext uri="{FF2B5EF4-FFF2-40B4-BE49-F238E27FC236}">
                  <a16:creationId xmlns:a16="http://schemas.microsoft.com/office/drawing/2014/main" id="{F1B8C0B9-7C7B-AC41-999F-B3F616F61002}"/>
                </a:ext>
              </a:extLst>
            </p:cNvPr>
            <p:cNvSpPr/>
            <p:nvPr/>
          </p:nvSpPr>
          <p:spPr>
            <a:xfrm>
              <a:off x="1856039" y="309185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9">
              <a:extLst>
                <a:ext uri="{FF2B5EF4-FFF2-40B4-BE49-F238E27FC236}">
                  <a16:creationId xmlns:a16="http://schemas.microsoft.com/office/drawing/2014/main" id="{7F4C8B0E-1C87-B7F9-3C60-B6C3FECB8286}"/>
                </a:ext>
              </a:extLst>
            </p:cNvPr>
            <p:cNvSpPr/>
            <p:nvPr/>
          </p:nvSpPr>
          <p:spPr>
            <a:xfrm>
              <a:off x="1708969" y="331195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1" name="Elipse 10">
              <a:extLst>
                <a:ext uri="{FF2B5EF4-FFF2-40B4-BE49-F238E27FC236}">
                  <a16:creationId xmlns:a16="http://schemas.microsoft.com/office/drawing/2014/main" id="{9AFBD7B9-99C9-CA21-5897-7DBC9B537D58}"/>
                </a:ext>
              </a:extLst>
            </p:cNvPr>
            <p:cNvSpPr/>
            <p:nvPr/>
          </p:nvSpPr>
          <p:spPr>
            <a:xfrm>
              <a:off x="1906580" y="3550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11">
              <a:extLst>
                <a:ext uri="{FF2B5EF4-FFF2-40B4-BE49-F238E27FC236}">
                  <a16:creationId xmlns:a16="http://schemas.microsoft.com/office/drawing/2014/main" id="{57E5C8F0-9DCD-EC93-E71F-9D564D68C87B}"/>
                </a:ext>
              </a:extLst>
            </p:cNvPr>
            <p:cNvSpPr/>
            <p:nvPr/>
          </p:nvSpPr>
          <p:spPr>
            <a:xfrm>
              <a:off x="1788603" y="3478515"/>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3" name="Elipse 12">
              <a:extLst>
                <a:ext uri="{FF2B5EF4-FFF2-40B4-BE49-F238E27FC236}">
                  <a16:creationId xmlns:a16="http://schemas.microsoft.com/office/drawing/2014/main" id="{F1E5F09F-7F6F-B803-8D85-CCC5FACFF37C}"/>
                </a:ext>
              </a:extLst>
            </p:cNvPr>
            <p:cNvSpPr/>
            <p:nvPr/>
          </p:nvSpPr>
          <p:spPr>
            <a:xfrm>
              <a:off x="1672969" y="31563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4" name="Elipse 13">
              <a:extLst>
                <a:ext uri="{FF2B5EF4-FFF2-40B4-BE49-F238E27FC236}">
                  <a16:creationId xmlns:a16="http://schemas.microsoft.com/office/drawing/2014/main" id="{4B4EB107-6711-5242-799C-28E3EBA69BF0}"/>
                </a:ext>
              </a:extLst>
            </p:cNvPr>
            <p:cNvSpPr/>
            <p:nvPr/>
          </p:nvSpPr>
          <p:spPr>
            <a:xfrm>
              <a:off x="1605428" y="343262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5" name="Elipse 14">
              <a:extLst>
                <a:ext uri="{FF2B5EF4-FFF2-40B4-BE49-F238E27FC236}">
                  <a16:creationId xmlns:a16="http://schemas.microsoft.com/office/drawing/2014/main" id="{57803964-F9F1-CC90-CCF7-426B4211EC8C}"/>
                </a:ext>
              </a:extLst>
            </p:cNvPr>
            <p:cNvSpPr/>
            <p:nvPr/>
          </p:nvSpPr>
          <p:spPr>
            <a:xfrm>
              <a:off x="1697856" y="34146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6" name="Elipse 15">
              <a:extLst>
                <a:ext uri="{FF2B5EF4-FFF2-40B4-BE49-F238E27FC236}">
                  <a16:creationId xmlns:a16="http://schemas.microsoft.com/office/drawing/2014/main" id="{0D98DB09-D4EE-023E-6B9E-E57F7435F78A}"/>
                </a:ext>
              </a:extLst>
            </p:cNvPr>
            <p:cNvSpPr/>
            <p:nvPr/>
          </p:nvSpPr>
          <p:spPr>
            <a:xfrm>
              <a:off x="1665560" y="3550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7" name="Elipse 16">
              <a:extLst>
                <a:ext uri="{FF2B5EF4-FFF2-40B4-BE49-F238E27FC236}">
                  <a16:creationId xmlns:a16="http://schemas.microsoft.com/office/drawing/2014/main" id="{BCEF90EF-B060-B673-0CD0-5E5D6D7EC177}"/>
                </a:ext>
              </a:extLst>
            </p:cNvPr>
            <p:cNvSpPr/>
            <p:nvPr/>
          </p:nvSpPr>
          <p:spPr>
            <a:xfrm>
              <a:off x="1567642" y="331753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8" name="Elipse 17">
              <a:extLst>
                <a:ext uri="{FF2B5EF4-FFF2-40B4-BE49-F238E27FC236}">
                  <a16:creationId xmlns:a16="http://schemas.microsoft.com/office/drawing/2014/main" id="{E76E212D-E98B-DD29-371E-84C4C0F8494A}"/>
                </a:ext>
              </a:extLst>
            </p:cNvPr>
            <p:cNvSpPr/>
            <p:nvPr/>
          </p:nvSpPr>
          <p:spPr>
            <a:xfrm>
              <a:off x="1479318" y="3514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9" name="Elipse 18">
              <a:extLst>
                <a:ext uri="{FF2B5EF4-FFF2-40B4-BE49-F238E27FC236}">
                  <a16:creationId xmlns:a16="http://schemas.microsoft.com/office/drawing/2014/main" id="{0D7D782E-10D3-BCF0-1A0F-69AEEE473FC4}"/>
                </a:ext>
              </a:extLst>
            </p:cNvPr>
            <p:cNvSpPr/>
            <p:nvPr/>
          </p:nvSpPr>
          <p:spPr>
            <a:xfrm>
              <a:off x="1469804" y="3396254"/>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cxnSp>
          <p:nvCxnSpPr>
            <p:cNvPr id="22" name="Conector de Seta Reta 21">
              <a:extLst>
                <a:ext uri="{FF2B5EF4-FFF2-40B4-BE49-F238E27FC236}">
                  <a16:creationId xmlns:a16="http://schemas.microsoft.com/office/drawing/2014/main" id="{85233EB6-7073-F6AB-AC9E-7980DA8B39FF}"/>
                </a:ext>
              </a:extLst>
            </p:cNvPr>
            <p:cNvCxnSpPr/>
            <p:nvPr/>
          </p:nvCxnSpPr>
          <p:spPr>
            <a:xfrm>
              <a:off x="1072823" y="4076130"/>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ector de Seta Reta 22">
              <a:extLst>
                <a:ext uri="{FF2B5EF4-FFF2-40B4-BE49-F238E27FC236}">
                  <a16:creationId xmlns:a16="http://schemas.microsoft.com/office/drawing/2014/main" id="{D6B003EB-F0EC-A72F-64B8-D450EDC631F2}"/>
                </a:ext>
              </a:extLst>
            </p:cNvPr>
            <p:cNvCxnSpPr>
              <a:cxnSpLocks/>
            </p:cNvCxnSpPr>
            <p:nvPr/>
          </p:nvCxnSpPr>
          <p:spPr>
            <a:xfrm rot="16200000" flipV="1">
              <a:off x="279729" y="3283036"/>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CaixaDeTexto 24">
              <a:extLst>
                <a:ext uri="{FF2B5EF4-FFF2-40B4-BE49-F238E27FC236}">
                  <a16:creationId xmlns:a16="http://schemas.microsoft.com/office/drawing/2014/main" id="{11F093D0-FAFE-DEEE-5BD5-32049FEE4116}"/>
                </a:ext>
              </a:extLst>
            </p:cNvPr>
            <p:cNvSpPr txBox="1"/>
            <p:nvPr/>
          </p:nvSpPr>
          <p:spPr>
            <a:xfrm>
              <a:off x="1004844" y="1985470"/>
              <a:ext cx="2119353" cy="461665"/>
            </a:xfrm>
            <a:prstGeom prst="rect">
              <a:avLst/>
            </a:prstGeom>
            <a:noFill/>
          </p:spPr>
          <p:txBody>
            <a:bodyPr wrap="square" rtlCol="0">
              <a:spAutoFit/>
            </a:bodyPr>
            <a:lstStyle/>
            <a:p>
              <a:pPr algn="ctr"/>
              <a:r>
                <a:rPr lang="pt-BR" sz="1200" dirty="0"/>
                <a:t>Distribuição das imagens que ocorrem naturalmente + ruído</a:t>
              </a:r>
            </a:p>
          </p:txBody>
        </p:sp>
        <p:sp>
          <p:nvSpPr>
            <p:cNvPr id="26" name="Elipse 25">
              <a:extLst>
                <a:ext uri="{FF2B5EF4-FFF2-40B4-BE49-F238E27FC236}">
                  <a16:creationId xmlns:a16="http://schemas.microsoft.com/office/drawing/2014/main" id="{3ADBD77D-5F73-A7DC-C08E-5776DF7521E9}"/>
                </a:ext>
              </a:extLst>
            </p:cNvPr>
            <p:cNvSpPr/>
            <p:nvPr/>
          </p:nvSpPr>
          <p:spPr>
            <a:xfrm>
              <a:off x="1072822" y="434181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7" name="CaixaDeTexto 26">
              <a:extLst>
                <a:ext uri="{FF2B5EF4-FFF2-40B4-BE49-F238E27FC236}">
                  <a16:creationId xmlns:a16="http://schemas.microsoft.com/office/drawing/2014/main" id="{A627175C-E39C-735A-CA4B-DF1CB234BE77}"/>
                </a:ext>
              </a:extLst>
            </p:cNvPr>
            <p:cNvSpPr txBox="1"/>
            <p:nvPr/>
          </p:nvSpPr>
          <p:spPr>
            <a:xfrm>
              <a:off x="1132356" y="4252537"/>
              <a:ext cx="1947468" cy="261610"/>
            </a:xfrm>
            <a:prstGeom prst="rect">
              <a:avLst/>
            </a:prstGeom>
            <a:noFill/>
          </p:spPr>
          <p:txBody>
            <a:bodyPr wrap="square" rtlCol="0">
              <a:spAutoFit/>
            </a:bodyPr>
            <a:lstStyle/>
            <a:p>
              <a:r>
                <a:rPr lang="pt-BR" sz="1100" dirty="0"/>
                <a:t>Imagem no espaço de imagens</a:t>
              </a:r>
            </a:p>
          </p:txBody>
        </p:sp>
        <p:sp>
          <p:nvSpPr>
            <p:cNvPr id="21" name="Elipse 20">
              <a:extLst>
                <a:ext uri="{FF2B5EF4-FFF2-40B4-BE49-F238E27FC236}">
                  <a16:creationId xmlns:a16="http://schemas.microsoft.com/office/drawing/2014/main" id="{506C6A08-39CD-2E19-FDDC-CDABC48DD2DC}"/>
                </a:ext>
              </a:extLst>
            </p:cNvPr>
            <p:cNvSpPr/>
            <p:nvPr/>
          </p:nvSpPr>
          <p:spPr>
            <a:xfrm>
              <a:off x="2094980" y="348877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8" name="Elipse 27">
              <a:extLst>
                <a:ext uri="{FF2B5EF4-FFF2-40B4-BE49-F238E27FC236}">
                  <a16:creationId xmlns:a16="http://schemas.microsoft.com/office/drawing/2014/main" id="{E4912888-5D84-6750-BF90-1AF780F6FD78}"/>
                </a:ext>
              </a:extLst>
            </p:cNvPr>
            <p:cNvSpPr/>
            <p:nvPr/>
          </p:nvSpPr>
          <p:spPr>
            <a:xfrm>
              <a:off x="2160324" y="367279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0" name="Elipse 29">
              <a:extLst>
                <a:ext uri="{FF2B5EF4-FFF2-40B4-BE49-F238E27FC236}">
                  <a16:creationId xmlns:a16="http://schemas.microsoft.com/office/drawing/2014/main" id="{8A8DFBCC-6A19-AC53-FECA-D998DC22BB08}"/>
                </a:ext>
              </a:extLst>
            </p:cNvPr>
            <p:cNvSpPr/>
            <p:nvPr/>
          </p:nvSpPr>
          <p:spPr>
            <a:xfrm>
              <a:off x="2307930" y="346009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1" name="Elipse 30">
              <a:extLst>
                <a:ext uri="{FF2B5EF4-FFF2-40B4-BE49-F238E27FC236}">
                  <a16:creationId xmlns:a16="http://schemas.microsoft.com/office/drawing/2014/main" id="{9344FB32-4E1C-5328-0A85-4BD7378AD173}"/>
                </a:ext>
              </a:extLst>
            </p:cNvPr>
            <p:cNvSpPr/>
            <p:nvPr/>
          </p:nvSpPr>
          <p:spPr>
            <a:xfrm>
              <a:off x="1764771" y="31981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2" name="Elipse 31">
              <a:extLst>
                <a:ext uri="{FF2B5EF4-FFF2-40B4-BE49-F238E27FC236}">
                  <a16:creationId xmlns:a16="http://schemas.microsoft.com/office/drawing/2014/main" id="{D111CB95-187E-58D6-0BA0-8D898F23905F}"/>
                </a:ext>
              </a:extLst>
            </p:cNvPr>
            <p:cNvSpPr/>
            <p:nvPr/>
          </p:nvSpPr>
          <p:spPr>
            <a:xfrm>
              <a:off x="1919623" y="315526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3" name="Elipse 32">
              <a:extLst>
                <a:ext uri="{FF2B5EF4-FFF2-40B4-BE49-F238E27FC236}">
                  <a16:creationId xmlns:a16="http://schemas.microsoft.com/office/drawing/2014/main" id="{6A6775D4-4808-98C3-BAA6-4C4CB117AE52}"/>
                </a:ext>
              </a:extLst>
            </p:cNvPr>
            <p:cNvSpPr/>
            <p:nvPr/>
          </p:nvSpPr>
          <p:spPr>
            <a:xfrm>
              <a:off x="2132950" y="32110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4" name="Elipse 33">
              <a:extLst>
                <a:ext uri="{FF2B5EF4-FFF2-40B4-BE49-F238E27FC236}">
                  <a16:creationId xmlns:a16="http://schemas.microsoft.com/office/drawing/2014/main" id="{EB020038-A20B-35AC-DFE8-DF8CB3F31CAF}"/>
                </a:ext>
              </a:extLst>
            </p:cNvPr>
            <p:cNvSpPr/>
            <p:nvPr/>
          </p:nvSpPr>
          <p:spPr>
            <a:xfrm>
              <a:off x="1665560" y="286278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5" name="Elipse 34">
              <a:extLst>
                <a:ext uri="{FF2B5EF4-FFF2-40B4-BE49-F238E27FC236}">
                  <a16:creationId xmlns:a16="http://schemas.microsoft.com/office/drawing/2014/main" id="{CF446663-2BEA-E866-DDA0-420D003499C3}"/>
                </a:ext>
              </a:extLst>
            </p:cNvPr>
            <p:cNvSpPr/>
            <p:nvPr/>
          </p:nvSpPr>
          <p:spPr>
            <a:xfrm>
              <a:off x="1883623" y="293658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6" name="Elipse 35">
              <a:extLst>
                <a:ext uri="{FF2B5EF4-FFF2-40B4-BE49-F238E27FC236}">
                  <a16:creationId xmlns:a16="http://schemas.microsoft.com/office/drawing/2014/main" id="{0B78B968-E48B-7799-5763-ACB468162DD5}"/>
                </a:ext>
              </a:extLst>
            </p:cNvPr>
            <p:cNvSpPr/>
            <p:nvPr/>
          </p:nvSpPr>
          <p:spPr>
            <a:xfrm>
              <a:off x="1798888" y="374479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7" name="Elipse 36">
              <a:extLst>
                <a:ext uri="{FF2B5EF4-FFF2-40B4-BE49-F238E27FC236}">
                  <a16:creationId xmlns:a16="http://schemas.microsoft.com/office/drawing/2014/main" id="{FCBC4811-77FC-6B86-7A58-688A75E39925}"/>
                </a:ext>
              </a:extLst>
            </p:cNvPr>
            <p:cNvSpPr/>
            <p:nvPr/>
          </p:nvSpPr>
          <p:spPr>
            <a:xfrm>
              <a:off x="1994503" y="37384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8" name="Elipse 37">
              <a:extLst>
                <a:ext uri="{FF2B5EF4-FFF2-40B4-BE49-F238E27FC236}">
                  <a16:creationId xmlns:a16="http://schemas.microsoft.com/office/drawing/2014/main" id="{1519FD2A-FBE6-914F-F941-D697AEC6DEB4}"/>
                </a:ext>
              </a:extLst>
            </p:cNvPr>
            <p:cNvSpPr/>
            <p:nvPr/>
          </p:nvSpPr>
          <p:spPr>
            <a:xfrm>
              <a:off x="2214590" y="328860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9" name="Elipse 38">
              <a:extLst>
                <a:ext uri="{FF2B5EF4-FFF2-40B4-BE49-F238E27FC236}">
                  <a16:creationId xmlns:a16="http://schemas.microsoft.com/office/drawing/2014/main" id="{182F42A9-87F4-7123-B887-8174D2770835}"/>
                </a:ext>
              </a:extLst>
            </p:cNvPr>
            <p:cNvSpPr/>
            <p:nvPr/>
          </p:nvSpPr>
          <p:spPr>
            <a:xfrm>
              <a:off x="2205845" y="304939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0" name="Elipse 39">
              <a:extLst>
                <a:ext uri="{FF2B5EF4-FFF2-40B4-BE49-F238E27FC236}">
                  <a16:creationId xmlns:a16="http://schemas.microsoft.com/office/drawing/2014/main" id="{02936449-07AC-CAFB-66DD-007116517D9F}"/>
                </a:ext>
              </a:extLst>
            </p:cNvPr>
            <p:cNvSpPr/>
            <p:nvPr/>
          </p:nvSpPr>
          <p:spPr>
            <a:xfrm>
              <a:off x="1682651" y="369773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1" name="Elipse 40">
              <a:extLst>
                <a:ext uri="{FF2B5EF4-FFF2-40B4-BE49-F238E27FC236}">
                  <a16:creationId xmlns:a16="http://schemas.microsoft.com/office/drawing/2014/main" id="{CF96355E-F413-46AF-7522-D108920D2F85}"/>
                </a:ext>
              </a:extLst>
            </p:cNvPr>
            <p:cNvSpPr/>
            <p:nvPr/>
          </p:nvSpPr>
          <p:spPr>
            <a:xfrm>
              <a:off x="1573184" y="31842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2" name="Elipse 41">
              <a:extLst>
                <a:ext uri="{FF2B5EF4-FFF2-40B4-BE49-F238E27FC236}">
                  <a16:creationId xmlns:a16="http://schemas.microsoft.com/office/drawing/2014/main" id="{4BDC5D93-BD2A-5C3B-5935-9967F8D72250}"/>
                </a:ext>
              </a:extLst>
            </p:cNvPr>
            <p:cNvSpPr/>
            <p:nvPr/>
          </p:nvSpPr>
          <p:spPr>
            <a:xfrm>
              <a:off x="2093417" y="36216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3" name="Elipse 42">
              <a:extLst>
                <a:ext uri="{FF2B5EF4-FFF2-40B4-BE49-F238E27FC236}">
                  <a16:creationId xmlns:a16="http://schemas.microsoft.com/office/drawing/2014/main" id="{F7A5AD0C-838E-20E0-2BD1-3409FEB8B53B}"/>
                </a:ext>
              </a:extLst>
            </p:cNvPr>
            <p:cNvSpPr/>
            <p:nvPr/>
          </p:nvSpPr>
          <p:spPr>
            <a:xfrm>
              <a:off x="1774938" y="297739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4" name="Elipse 43">
              <a:extLst>
                <a:ext uri="{FF2B5EF4-FFF2-40B4-BE49-F238E27FC236}">
                  <a16:creationId xmlns:a16="http://schemas.microsoft.com/office/drawing/2014/main" id="{DB9C09BE-B9F6-0998-052E-9F5A4A7B28B6}"/>
                </a:ext>
              </a:extLst>
            </p:cNvPr>
            <p:cNvSpPr/>
            <p:nvPr/>
          </p:nvSpPr>
          <p:spPr>
            <a:xfrm>
              <a:off x="1780969" y="2801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5" name="Elipse 44">
              <a:extLst>
                <a:ext uri="{FF2B5EF4-FFF2-40B4-BE49-F238E27FC236}">
                  <a16:creationId xmlns:a16="http://schemas.microsoft.com/office/drawing/2014/main" id="{0EA0BBC7-79ED-30E0-015A-FE0F10ED3B9F}"/>
                </a:ext>
              </a:extLst>
            </p:cNvPr>
            <p:cNvSpPr/>
            <p:nvPr/>
          </p:nvSpPr>
          <p:spPr>
            <a:xfrm>
              <a:off x="2057417" y="287335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6" name="Elipse 45">
              <a:extLst>
                <a:ext uri="{FF2B5EF4-FFF2-40B4-BE49-F238E27FC236}">
                  <a16:creationId xmlns:a16="http://schemas.microsoft.com/office/drawing/2014/main" id="{0C115932-CEA8-A4B6-AC78-F483A4A80EAC}"/>
                </a:ext>
              </a:extLst>
            </p:cNvPr>
            <p:cNvSpPr/>
            <p:nvPr/>
          </p:nvSpPr>
          <p:spPr>
            <a:xfrm>
              <a:off x="1433804" y="295013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7" name="Elipse 46">
              <a:extLst>
                <a:ext uri="{FF2B5EF4-FFF2-40B4-BE49-F238E27FC236}">
                  <a16:creationId xmlns:a16="http://schemas.microsoft.com/office/drawing/2014/main" id="{E0B81C4D-D442-06DC-DD0D-341401D19D56}"/>
                </a:ext>
              </a:extLst>
            </p:cNvPr>
            <p:cNvSpPr/>
            <p:nvPr/>
          </p:nvSpPr>
          <p:spPr>
            <a:xfrm>
              <a:off x="1563878" y="302656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8" name="Elipse 47">
              <a:extLst>
                <a:ext uri="{FF2B5EF4-FFF2-40B4-BE49-F238E27FC236}">
                  <a16:creationId xmlns:a16="http://schemas.microsoft.com/office/drawing/2014/main" id="{3E296D5A-BD92-0055-E03A-2FFB071C6CB6}"/>
                </a:ext>
              </a:extLst>
            </p:cNvPr>
            <p:cNvSpPr/>
            <p:nvPr/>
          </p:nvSpPr>
          <p:spPr>
            <a:xfrm>
              <a:off x="1377857" y="316158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9" name="Elipse 48">
              <a:extLst>
                <a:ext uri="{FF2B5EF4-FFF2-40B4-BE49-F238E27FC236}">
                  <a16:creationId xmlns:a16="http://schemas.microsoft.com/office/drawing/2014/main" id="{14C3E7B0-6F62-3991-D450-3898571359E6}"/>
                </a:ext>
              </a:extLst>
            </p:cNvPr>
            <p:cNvSpPr/>
            <p:nvPr/>
          </p:nvSpPr>
          <p:spPr>
            <a:xfrm>
              <a:off x="1313691" y="327687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0" name="Elipse 49">
              <a:extLst>
                <a:ext uri="{FF2B5EF4-FFF2-40B4-BE49-F238E27FC236}">
                  <a16:creationId xmlns:a16="http://schemas.microsoft.com/office/drawing/2014/main" id="{782DA8A1-24A5-DDA6-9816-386E0686E495}"/>
                </a:ext>
              </a:extLst>
            </p:cNvPr>
            <p:cNvSpPr/>
            <p:nvPr/>
          </p:nvSpPr>
          <p:spPr>
            <a:xfrm>
              <a:off x="1345797" y="34457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1" name="Elipse 50">
              <a:extLst>
                <a:ext uri="{FF2B5EF4-FFF2-40B4-BE49-F238E27FC236}">
                  <a16:creationId xmlns:a16="http://schemas.microsoft.com/office/drawing/2014/main" id="{ED6AD83F-B24C-222F-CDB9-A1C0BC22121C}"/>
                </a:ext>
              </a:extLst>
            </p:cNvPr>
            <p:cNvSpPr/>
            <p:nvPr/>
          </p:nvSpPr>
          <p:spPr>
            <a:xfrm>
              <a:off x="1505804" y="36664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2" name="Elipse 51">
              <a:extLst>
                <a:ext uri="{FF2B5EF4-FFF2-40B4-BE49-F238E27FC236}">
                  <a16:creationId xmlns:a16="http://schemas.microsoft.com/office/drawing/2014/main" id="{6F2D41CC-49EA-7F1C-23FF-9BBA6642F9D9}"/>
                </a:ext>
              </a:extLst>
            </p:cNvPr>
            <p:cNvSpPr/>
            <p:nvPr/>
          </p:nvSpPr>
          <p:spPr>
            <a:xfrm>
              <a:off x="1811053" y="362867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3" name="Elipse 52">
              <a:extLst>
                <a:ext uri="{FF2B5EF4-FFF2-40B4-BE49-F238E27FC236}">
                  <a16:creationId xmlns:a16="http://schemas.microsoft.com/office/drawing/2014/main" id="{E147381B-A146-76BA-B18F-A1AA55F24500}"/>
                </a:ext>
              </a:extLst>
            </p:cNvPr>
            <p:cNvSpPr/>
            <p:nvPr/>
          </p:nvSpPr>
          <p:spPr>
            <a:xfrm>
              <a:off x="2008002" y="300546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4" name="Elipse 53">
              <a:extLst>
                <a:ext uri="{FF2B5EF4-FFF2-40B4-BE49-F238E27FC236}">
                  <a16:creationId xmlns:a16="http://schemas.microsoft.com/office/drawing/2014/main" id="{B07ACA03-6096-02CF-723B-C8F910425EF3}"/>
                </a:ext>
              </a:extLst>
            </p:cNvPr>
            <p:cNvSpPr/>
            <p:nvPr/>
          </p:nvSpPr>
          <p:spPr>
            <a:xfrm>
              <a:off x="1486789" y="2837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5" name="Elipse 54">
              <a:extLst>
                <a:ext uri="{FF2B5EF4-FFF2-40B4-BE49-F238E27FC236}">
                  <a16:creationId xmlns:a16="http://schemas.microsoft.com/office/drawing/2014/main" id="{94115761-5B59-8C29-ACBC-8D83FDB429CB}"/>
                </a:ext>
              </a:extLst>
            </p:cNvPr>
            <p:cNvSpPr/>
            <p:nvPr/>
          </p:nvSpPr>
          <p:spPr>
            <a:xfrm>
              <a:off x="1639189" y="29895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6" name="Elipse 55">
              <a:extLst>
                <a:ext uri="{FF2B5EF4-FFF2-40B4-BE49-F238E27FC236}">
                  <a16:creationId xmlns:a16="http://schemas.microsoft.com/office/drawing/2014/main" id="{A4C06EEB-2D0D-0D4D-090B-4BF7E6F81935}"/>
                </a:ext>
              </a:extLst>
            </p:cNvPr>
            <p:cNvSpPr/>
            <p:nvPr/>
          </p:nvSpPr>
          <p:spPr>
            <a:xfrm>
              <a:off x="1725721" y="306097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7" name="Elipse 56">
              <a:extLst>
                <a:ext uri="{FF2B5EF4-FFF2-40B4-BE49-F238E27FC236}">
                  <a16:creationId xmlns:a16="http://schemas.microsoft.com/office/drawing/2014/main" id="{A7C017F2-F51B-A1A5-71E0-1D6B0CE34B31}"/>
                </a:ext>
              </a:extLst>
            </p:cNvPr>
            <p:cNvSpPr/>
            <p:nvPr/>
          </p:nvSpPr>
          <p:spPr>
            <a:xfrm>
              <a:off x="1972002" y="324259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8" name="Elipse 57">
              <a:extLst>
                <a:ext uri="{FF2B5EF4-FFF2-40B4-BE49-F238E27FC236}">
                  <a16:creationId xmlns:a16="http://schemas.microsoft.com/office/drawing/2014/main" id="{9DA4E4DF-0387-BC60-9FAB-7FE359BCA729}"/>
                </a:ext>
              </a:extLst>
            </p:cNvPr>
            <p:cNvSpPr/>
            <p:nvPr/>
          </p:nvSpPr>
          <p:spPr>
            <a:xfrm>
              <a:off x="2106090" y="336050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9" name="Elipse 58">
              <a:extLst>
                <a:ext uri="{FF2B5EF4-FFF2-40B4-BE49-F238E27FC236}">
                  <a16:creationId xmlns:a16="http://schemas.microsoft.com/office/drawing/2014/main" id="{6767E76D-C5A2-EDC9-3FD5-07674B42C5FC}"/>
                </a:ext>
              </a:extLst>
            </p:cNvPr>
            <p:cNvSpPr/>
            <p:nvPr/>
          </p:nvSpPr>
          <p:spPr>
            <a:xfrm>
              <a:off x="2248789" y="3599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0" name="Elipse 59">
              <a:extLst>
                <a:ext uri="{FF2B5EF4-FFF2-40B4-BE49-F238E27FC236}">
                  <a16:creationId xmlns:a16="http://schemas.microsoft.com/office/drawing/2014/main" id="{6203299F-E4D6-15D2-6300-0DC3BA89FBE5}"/>
                </a:ext>
              </a:extLst>
            </p:cNvPr>
            <p:cNvSpPr/>
            <p:nvPr/>
          </p:nvSpPr>
          <p:spPr>
            <a:xfrm>
              <a:off x="1325807" y="3055861"/>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1" name="Elipse 60">
              <a:extLst>
                <a:ext uri="{FF2B5EF4-FFF2-40B4-BE49-F238E27FC236}">
                  <a16:creationId xmlns:a16="http://schemas.microsoft.com/office/drawing/2014/main" id="{3D3AA78C-E2AE-331D-158F-32E340DA9D71}"/>
                </a:ext>
              </a:extLst>
            </p:cNvPr>
            <p:cNvSpPr/>
            <p:nvPr/>
          </p:nvSpPr>
          <p:spPr>
            <a:xfrm>
              <a:off x="1983801" y="344794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2" name="Elipse 61">
              <a:extLst>
                <a:ext uri="{FF2B5EF4-FFF2-40B4-BE49-F238E27FC236}">
                  <a16:creationId xmlns:a16="http://schemas.microsoft.com/office/drawing/2014/main" id="{28767B68-38FE-E605-1FCC-44F5B24C6E28}"/>
                </a:ext>
              </a:extLst>
            </p:cNvPr>
            <p:cNvSpPr/>
            <p:nvPr/>
          </p:nvSpPr>
          <p:spPr>
            <a:xfrm>
              <a:off x="1563878" y="357058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3" name="Elipse 62">
              <a:extLst>
                <a:ext uri="{FF2B5EF4-FFF2-40B4-BE49-F238E27FC236}">
                  <a16:creationId xmlns:a16="http://schemas.microsoft.com/office/drawing/2014/main" id="{FB82E9F9-537D-5182-13B7-368455F17563}"/>
                </a:ext>
              </a:extLst>
            </p:cNvPr>
            <p:cNvSpPr/>
            <p:nvPr/>
          </p:nvSpPr>
          <p:spPr>
            <a:xfrm>
              <a:off x="1361807" y="360658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4" name="Elipse 63">
              <a:extLst>
                <a:ext uri="{FF2B5EF4-FFF2-40B4-BE49-F238E27FC236}">
                  <a16:creationId xmlns:a16="http://schemas.microsoft.com/office/drawing/2014/main" id="{71141369-0B9D-FC43-FCEF-956F43338AF3}"/>
                </a:ext>
              </a:extLst>
            </p:cNvPr>
            <p:cNvSpPr/>
            <p:nvPr/>
          </p:nvSpPr>
          <p:spPr>
            <a:xfrm>
              <a:off x="1661856" y="379802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5" name="Elipse 64">
              <a:extLst>
                <a:ext uri="{FF2B5EF4-FFF2-40B4-BE49-F238E27FC236}">
                  <a16:creationId xmlns:a16="http://schemas.microsoft.com/office/drawing/2014/main" id="{19B0BD64-9282-B451-F134-B4B716EFAC3C}"/>
                </a:ext>
              </a:extLst>
            </p:cNvPr>
            <p:cNvSpPr/>
            <p:nvPr/>
          </p:nvSpPr>
          <p:spPr>
            <a:xfrm>
              <a:off x="2284789" y="31981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6" name="Elipse 65">
              <a:extLst>
                <a:ext uri="{FF2B5EF4-FFF2-40B4-BE49-F238E27FC236}">
                  <a16:creationId xmlns:a16="http://schemas.microsoft.com/office/drawing/2014/main" id="{A4AEAF63-5FF4-0F72-F3D9-590792D448D0}"/>
                </a:ext>
              </a:extLst>
            </p:cNvPr>
            <p:cNvSpPr/>
            <p:nvPr/>
          </p:nvSpPr>
          <p:spPr>
            <a:xfrm>
              <a:off x="1927358" y="27671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7" name="Elipse 66">
              <a:extLst>
                <a:ext uri="{FF2B5EF4-FFF2-40B4-BE49-F238E27FC236}">
                  <a16:creationId xmlns:a16="http://schemas.microsoft.com/office/drawing/2014/main" id="{B7BBBD1D-506A-B5EA-E1B8-20896F6351E4}"/>
                </a:ext>
              </a:extLst>
            </p:cNvPr>
            <p:cNvSpPr/>
            <p:nvPr/>
          </p:nvSpPr>
          <p:spPr>
            <a:xfrm>
              <a:off x="1608569" y="2761481"/>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8" name="Elipse 67">
              <a:extLst>
                <a:ext uri="{FF2B5EF4-FFF2-40B4-BE49-F238E27FC236}">
                  <a16:creationId xmlns:a16="http://schemas.microsoft.com/office/drawing/2014/main" id="{C732A201-093B-4BC7-9C74-990952C0FEC1}"/>
                </a:ext>
              </a:extLst>
            </p:cNvPr>
            <p:cNvSpPr/>
            <p:nvPr/>
          </p:nvSpPr>
          <p:spPr>
            <a:xfrm>
              <a:off x="1455379" y="32470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9" name="Elipse 68">
              <a:extLst>
                <a:ext uri="{FF2B5EF4-FFF2-40B4-BE49-F238E27FC236}">
                  <a16:creationId xmlns:a16="http://schemas.microsoft.com/office/drawing/2014/main" id="{AFE14605-9918-280B-9475-3A337F1AAF8A}"/>
                </a:ext>
              </a:extLst>
            </p:cNvPr>
            <p:cNvSpPr/>
            <p:nvPr/>
          </p:nvSpPr>
          <p:spPr>
            <a:xfrm>
              <a:off x="2195211" y="292653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0" name="Elipse 69">
              <a:extLst>
                <a:ext uri="{FF2B5EF4-FFF2-40B4-BE49-F238E27FC236}">
                  <a16:creationId xmlns:a16="http://schemas.microsoft.com/office/drawing/2014/main" id="{2601DCFA-6CF2-DD29-5C31-4D645C5C18B8}"/>
                </a:ext>
              </a:extLst>
            </p:cNvPr>
            <p:cNvSpPr/>
            <p:nvPr/>
          </p:nvSpPr>
          <p:spPr>
            <a:xfrm>
              <a:off x="1807355" y="329287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1" name="Elipse 70">
              <a:extLst>
                <a:ext uri="{FF2B5EF4-FFF2-40B4-BE49-F238E27FC236}">
                  <a16:creationId xmlns:a16="http://schemas.microsoft.com/office/drawing/2014/main" id="{518016A4-2728-90CC-BE77-A621F00211FB}"/>
                </a:ext>
              </a:extLst>
            </p:cNvPr>
            <p:cNvSpPr/>
            <p:nvPr/>
          </p:nvSpPr>
          <p:spPr>
            <a:xfrm>
              <a:off x="1607561" y="325687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2" name="Elipse 71">
              <a:extLst>
                <a:ext uri="{FF2B5EF4-FFF2-40B4-BE49-F238E27FC236}">
                  <a16:creationId xmlns:a16="http://schemas.microsoft.com/office/drawing/2014/main" id="{36932865-35D6-7764-CC86-6D209962B600}"/>
                </a:ext>
              </a:extLst>
            </p:cNvPr>
            <p:cNvSpPr/>
            <p:nvPr/>
          </p:nvSpPr>
          <p:spPr>
            <a:xfrm>
              <a:off x="1879355" y="382756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3" name="Elipse 72">
              <a:extLst>
                <a:ext uri="{FF2B5EF4-FFF2-40B4-BE49-F238E27FC236}">
                  <a16:creationId xmlns:a16="http://schemas.microsoft.com/office/drawing/2014/main" id="{F171B02C-2484-0A43-B97E-B4B42EA082CB}"/>
                </a:ext>
              </a:extLst>
            </p:cNvPr>
            <p:cNvSpPr/>
            <p:nvPr/>
          </p:nvSpPr>
          <p:spPr>
            <a:xfrm>
              <a:off x="1922503" y="36575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4" name="Elipse 73">
              <a:extLst>
                <a:ext uri="{FF2B5EF4-FFF2-40B4-BE49-F238E27FC236}">
                  <a16:creationId xmlns:a16="http://schemas.microsoft.com/office/drawing/2014/main" id="{92669AFC-318E-7503-D03C-2A5B665DB920}"/>
                </a:ext>
              </a:extLst>
            </p:cNvPr>
            <p:cNvSpPr/>
            <p:nvPr/>
          </p:nvSpPr>
          <p:spPr>
            <a:xfrm>
              <a:off x="2319084" y="330076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5" name="Elipse 74">
              <a:extLst>
                <a:ext uri="{FF2B5EF4-FFF2-40B4-BE49-F238E27FC236}">
                  <a16:creationId xmlns:a16="http://schemas.microsoft.com/office/drawing/2014/main" id="{544358A4-88ED-231D-3724-284F3E28A543}"/>
                </a:ext>
              </a:extLst>
            </p:cNvPr>
            <p:cNvSpPr/>
            <p:nvPr/>
          </p:nvSpPr>
          <p:spPr>
            <a:xfrm>
              <a:off x="1444947" y="308436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6" name="Elipse 75">
              <a:extLst>
                <a:ext uri="{FF2B5EF4-FFF2-40B4-BE49-F238E27FC236}">
                  <a16:creationId xmlns:a16="http://schemas.microsoft.com/office/drawing/2014/main" id="{3EB54B96-98CB-A351-DA27-53D71C0C2D07}"/>
                </a:ext>
              </a:extLst>
            </p:cNvPr>
            <p:cNvSpPr/>
            <p:nvPr/>
          </p:nvSpPr>
          <p:spPr>
            <a:xfrm>
              <a:off x="1226332" y="336056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7" name="Elipse 76">
              <a:extLst>
                <a:ext uri="{FF2B5EF4-FFF2-40B4-BE49-F238E27FC236}">
                  <a16:creationId xmlns:a16="http://schemas.microsoft.com/office/drawing/2014/main" id="{522FFDAE-270E-F0DE-657B-DDBA91BF313F}"/>
                </a:ext>
              </a:extLst>
            </p:cNvPr>
            <p:cNvSpPr/>
            <p:nvPr/>
          </p:nvSpPr>
          <p:spPr>
            <a:xfrm>
              <a:off x="1226332" y="315652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8" name="Elipse 77">
              <a:extLst>
                <a:ext uri="{FF2B5EF4-FFF2-40B4-BE49-F238E27FC236}">
                  <a16:creationId xmlns:a16="http://schemas.microsoft.com/office/drawing/2014/main" id="{098D1D4B-7C6D-C867-75D1-10629D2A8D03}"/>
                </a:ext>
              </a:extLst>
            </p:cNvPr>
            <p:cNvSpPr/>
            <p:nvPr/>
          </p:nvSpPr>
          <p:spPr>
            <a:xfrm>
              <a:off x="1697856" y="34709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9" name="Elipse 78">
              <a:extLst>
                <a:ext uri="{FF2B5EF4-FFF2-40B4-BE49-F238E27FC236}">
                  <a16:creationId xmlns:a16="http://schemas.microsoft.com/office/drawing/2014/main" id="{BFAA4E36-0351-E730-054F-F14540852843}"/>
                </a:ext>
              </a:extLst>
            </p:cNvPr>
            <p:cNvSpPr/>
            <p:nvPr/>
          </p:nvSpPr>
          <p:spPr>
            <a:xfrm>
              <a:off x="1869241" y="341105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0" name="Elipse 79">
              <a:extLst>
                <a:ext uri="{FF2B5EF4-FFF2-40B4-BE49-F238E27FC236}">
                  <a16:creationId xmlns:a16="http://schemas.microsoft.com/office/drawing/2014/main" id="{6BC8F2ED-DA52-5019-2A09-722580D9AFD1}"/>
                </a:ext>
              </a:extLst>
            </p:cNvPr>
            <p:cNvSpPr/>
            <p:nvPr/>
          </p:nvSpPr>
          <p:spPr>
            <a:xfrm>
              <a:off x="1530592" y="347078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1" name="Elipse 80">
              <a:extLst>
                <a:ext uri="{FF2B5EF4-FFF2-40B4-BE49-F238E27FC236}">
                  <a16:creationId xmlns:a16="http://schemas.microsoft.com/office/drawing/2014/main" id="{6DE35667-D19F-5578-29E4-2F3B5D02FDB6}"/>
                </a:ext>
              </a:extLst>
            </p:cNvPr>
            <p:cNvSpPr/>
            <p:nvPr/>
          </p:nvSpPr>
          <p:spPr>
            <a:xfrm>
              <a:off x="1803043" y="311863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2" name="Elipse 81">
              <a:extLst>
                <a:ext uri="{FF2B5EF4-FFF2-40B4-BE49-F238E27FC236}">
                  <a16:creationId xmlns:a16="http://schemas.microsoft.com/office/drawing/2014/main" id="{4A804DE9-1C64-97D6-B227-FD256D027EE2}"/>
                </a:ext>
              </a:extLst>
            </p:cNvPr>
            <p:cNvSpPr/>
            <p:nvPr/>
          </p:nvSpPr>
          <p:spPr>
            <a:xfrm>
              <a:off x="1582772" y="338183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3" name="Elipse 82">
              <a:extLst>
                <a:ext uri="{FF2B5EF4-FFF2-40B4-BE49-F238E27FC236}">
                  <a16:creationId xmlns:a16="http://schemas.microsoft.com/office/drawing/2014/main" id="{5EC2BF27-ACA8-A458-FD45-43CBA16446A9}"/>
                </a:ext>
              </a:extLst>
            </p:cNvPr>
            <p:cNvSpPr/>
            <p:nvPr/>
          </p:nvSpPr>
          <p:spPr>
            <a:xfrm>
              <a:off x="1395637" y="33475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4" name="Elipse 83">
              <a:extLst>
                <a:ext uri="{FF2B5EF4-FFF2-40B4-BE49-F238E27FC236}">
                  <a16:creationId xmlns:a16="http://schemas.microsoft.com/office/drawing/2014/main" id="{E8335541-E43A-63BA-809F-A8BC34AA272E}"/>
                </a:ext>
              </a:extLst>
            </p:cNvPr>
            <p:cNvSpPr/>
            <p:nvPr/>
          </p:nvSpPr>
          <p:spPr>
            <a:xfrm>
              <a:off x="1527878" y="378515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5" name="Elipse 84">
              <a:extLst>
                <a:ext uri="{FF2B5EF4-FFF2-40B4-BE49-F238E27FC236}">
                  <a16:creationId xmlns:a16="http://schemas.microsoft.com/office/drawing/2014/main" id="{BD876A20-BDD8-41D4-EEAB-948CF769698A}"/>
                </a:ext>
              </a:extLst>
            </p:cNvPr>
            <p:cNvSpPr/>
            <p:nvPr/>
          </p:nvSpPr>
          <p:spPr>
            <a:xfrm>
              <a:off x="2005153" y="354322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6" name="Elipse 85">
              <a:extLst>
                <a:ext uri="{FF2B5EF4-FFF2-40B4-BE49-F238E27FC236}">
                  <a16:creationId xmlns:a16="http://schemas.microsoft.com/office/drawing/2014/main" id="{517ECE05-F239-A756-3C17-980D97839D07}"/>
                </a:ext>
              </a:extLst>
            </p:cNvPr>
            <p:cNvSpPr/>
            <p:nvPr/>
          </p:nvSpPr>
          <p:spPr>
            <a:xfrm>
              <a:off x="1697236" y="33475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7" name="Elipse 86">
              <a:extLst>
                <a:ext uri="{FF2B5EF4-FFF2-40B4-BE49-F238E27FC236}">
                  <a16:creationId xmlns:a16="http://schemas.microsoft.com/office/drawing/2014/main" id="{8D8E6CF9-3461-BB2B-D830-0801848C29CF}"/>
                </a:ext>
              </a:extLst>
            </p:cNvPr>
            <p:cNvSpPr/>
            <p:nvPr/>
          </p:nvSpPr>
          <p:spPr>
            <a:xfrm>
              <a:off x="1624511" y="311779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8" name="Elipse 87">
              <a:extLst>
                <a:ext uri="{FF2B5EF4-FFF2-40B4-BE49-F238E27FC236}">
                  <a16:creationId xmlns:a16="http://schemas.microsoft.com/office/drawing/2014/main" id="{B7401AB7-71AA-D126-A12D-2B252EFCB29A}"/>
                </a:ext>
              </a:extLst>
            </p:cNvPr>
            <p:cNvSpPr/>
            <p:nvPr/>
          </p:nvSpPr>
          <p:spPr>
            <a:xfrm>
              <a:off x="1803043" y="354854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9" name="Elipse 88">
              <a:extLst>
                <a:ext uri="{FF2B5EF4-FFF2-40B4-BE49-F238E27FC236}">
                  <a16:creationId xmlns:a16="http://schemas.microsoft.com/office/drawing/2014/main" id="{19690208-10DF-67BB-A2C7-D430F7F4C592}"/>
                </a:ext>
              </a:extLst>
            </p:cNvPr>
            <p:cNvSpPr/>
            <p:nvPr/>
          </p:nvSpPr>
          <p:spPr>
            <a:xfrm>
              <a:off x="1922296" y="34995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0" name="Elipse 89">
              <a:extLst>
                <a:ext uri="{FF2B5EF4-FFF2-40B4-BE49-F238E27FC236}">
                  <a16:creationId xmlns:a16="http://schemas.microsoft.com/office/drawing/2014/main" id="{785025AF-209E-CEAA-40CC-29902A4BD127}"/>
                </a:ext>
              </a:extLst>
            </p:cNvPr>
            <p:cNvSpPr/>
            <p:nvPr/>
          </p:nvSpPr>
          <p:spPr>
            <a:xfrm>
              <a:off x="1964206" y="33471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1" name="Elipse 90">
              <a:extLst>
                <a:ext uri="{FF2B5EF4-FFF2-40B4-BE49-F238E27FC236}">
                  <a16:creationId xmlns:a16="http://schemas.microsoft.com/office/drawing/2014/main" id="{D396E004-40B0-1B24-406C-92699095DFE7}"/>
                </a:ext>
              </a:extLst>
            </p:cNvPr>
            <p:cNvSpPr/>
            <p:nvPr/>
          </p:nvSpPr>
          <p:spPr>
            <a:xfrm>
              <a:off x="2060828" y="317081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2" name="Elipse 91">
              <a:extLst>
                <a:ext uri="{FF2B5EF4-FFF2-40B4-BE49-F238E27FC236}">
                  <a16:creationId xmlns:a16="http://schemas.microsoft.com/office/drawing/2014/main" id="{C4649770-EA99-9B3F-C890-42AB7AEA61F0}"/>
                </a:ext>
              </a:extLst>
            </p:cNvPr>
            <p:cNvSpPr/>
            <p:nvPr/>
          </p:nvSpPr>
          <p:spPr>
            <a:xfrm>
              <a:off x="2193370" y="342354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3" name="Elipse 92">
              <a:extLst>
                <a:ext uri="{FF2B5EF4-FFF2-40B4-BE49-F238E27FC236}">
                  <a16:creationId xmlns:a16="http://schemas.microsoft.com/office/drawing/2014/main" id="{3881F93A-657A-18EC-76E1-BAD30B8080AF}"/>
                </a:ext>
              </a:extLst>
            </p:cNvPr>
            <p:cNvSpPr/>
            <p:nvPr/>
          </p:nvSpPr>
          <p:spPr>
            <a:xfrm>
              <a:off x="1782479" y="28909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4" name="Elipse 93">
              <a:extLst>
                <a:ext uri="{FF2B5EF4-FFF2-40B4-BE49-F238E27FC236}">
                  <a16:creationId xmlns:a16="http://schemas.microsoft.com/office/drawing/2014/main" id="{4B383CD3-5475-9D0C-A936-5A5C7355A0CE}"/>
                </a:ext>
              </a:extLst>
            </p:cNvPr>
            <p:cNvSpPr/>
            <p:nvPr/>
          </p:nvSpPr>
          <p:spPr>
            <a:xfrm>
              <a:off x="2102320" y="30179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5" name="Elipse 94">
              <a:extLst>
                <a:ext uri="{FF2B5EF4-FFF2-40B4-BE49-F238E27FC236}">
                  <a16:creationId xmlns:a16="http://schemas.microsoft.com/office/drawing/2014/main" id="{E1839130-7146-3351-7520-EAF6426306EA}"/>
                </a:ext>
              </a:extLst>
            </p:cNvPr>
            <p:cNvSpPr/>
            <p:nvPr/>
          </p:nvSpPr>
          <p:spPr>
            <a:xfrm>
              <a:off x="1755000" y="269472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6" name="Elipse 95">
              <a:extLst>
                <a:ext uri="{FF2B5EF4-FFF2-40B4-BE49-F238E27FC236}">
                  <a16:creationId xmlns:a16="http://schemas.microsoft.com/office/drawing/2014/main" id="{F1567CB5-7B29-21B7-0F01-0C0C2F18F911}"/>
                </a:ext>
              </a:extLst>
            </p:cNvPr>
            <p:cNvSpPr/>
            <p:nvPr/>
          </p:nvSpPr>
          <p:spPr>
            <a:xfrm>
              <a:off x="2093417" y="378480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7" name="CaixaDeTexto 96">
              <a:extLst>
                <a:ext uri="{FF2B5EF4-FFF2-40B4-BE49-F238E27FC236}">
                  <a16:creationId xmlns:a16="http://schemas.microsoft.com/office/drawing/2014/main" id="{C2EC2728-EE4A-12B7-57FA-9C993FA62535}"/>
                </a:ext>
              </a:extLst>
            </p:cNvPr>
            <p:cNvSpPr txBox="1"/>
            <p:nvPr/>
          </p:nvSpPr>
          <p:spPr>
            <a:xfrm>
              <a:off x="1119682" y="4489615"/>
              <a:ext cx="2385517" cy="261610"/>
            </a:xfrm>
            <a:prstGeom prst="rect">
              <a:avLst/>
            </a:prstGeom>
            <a:noFill/>
          </p:spPr>
          <p:txBody>
            <a:bodyPr wrap="square" rtlCol="0">
              <a:spAutoFit/>
            </a:bodyPr>
            <a:lstStyle/>
            <a:p>
              <a:r>
                <a:rPr lang="pt-BR" sz="1100" dirty="0"/>
                <a:t>Imagem no espaço de imagens + ruído</a:t>
              </a:r>
            </a:p>
          </p:txBody>
        </p:sp>
        <p:sp>
          <p:nvSpPr>
            <p:cNvPr id="98" name="Elipse 97">
              <a:extLst>
                <a:ext uri="{FF2B5EF4-FFF2-40B4-BE49-F238E27FC236}">
                  <a16:creationId xmlns:a16="http://schemas.microsoft.com/office/drawing/2014/main" id="{6AE89FAD-04A3-0390-8CBD-193898007B9A}"/>
                </a:ext>
              </a:extLst>
            </p:cNvPr>
            <p:cNvSpPr/>
            <p:nvPr/>
          </p:nvSpPr>
          <p:spPr>
            <a:xfrm>
              <a:off x="1072822" y="457877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grpSp>
    </p:spTree>
    <p:extLst>
      <p:ext uri="{BB962C8B-B14F-4D97-AF65-F5344CB8AC3E}">
        <p14:creationId xmlns:p14="http://schemas.microsoft.com/office/powerpoint/2010/main" val="2406799780"/>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9043</TotalTime>
  <Words>2001</Words>
  <Application>Microsoft Office PowerPoint</Application>
  <PresentationFormat>Widescreen</PresentationFormat>
  <Paragraphs>141</Paragraphs>
  <Slides>29</Slides>
  <Notes>6</Notes>
  <HiddenSlides>0</HiddenSlides>
  <MMClips>0</MMClips>
  <ScaleCrop>false</ScaleCrop>
  <HeadingPairs>
    <vt:vector size="6" baseType="variant">
      <vt:variant>
        <vt:lpstr>Fontes usadas</vt:lpstr>
      </vt:variant>
      <vt:variant>
        <vt:i4>9</vt:i4>
      </vt:variant>
      <vt:variant>
        <vt:lpstr>Tema</vt:lpstr>
      </vt:variant>
      <vt:variant>
        <vt:i4>1</vt:i4>
      </vt:variant>
      <vt:variant>
        <vt:lpstr>Títulos de slides</vt:lpstr>
      </vt:variant>
      <vt:variant>
        <vt:i4>29</vt:i4>
      </vt:variant>
    </vt:vector>
  </HeadingPairs>
  <TitlesOfParts>
    <vt:vector size="39" baseType="lpstr">
      <vt:lpstr>Arial</vt:lpstr>
      <vt:lpstr>Calibri</vt:lpstr>
      <vt:lpstr>Calibri Light</vt:lpstr>
      <vt:lpstr>Cambria Math</vt:lpstr>
      <vt:lpstr>MonumentGrotesk</vt:lpstr>
      <vt:lpstr>Roboto</vt:lpstr>
      <vt:lpstr>Söhne</vt:lpstr>
      <vt:lpstr>Verdana</vt:lpstr>
      <vt:lpstr>Wingdings</vt:lpstr>
      <vt:lpstr>Tema do Office</vt:lpstr>
      <vt:lpstr>TP558 - Tópicos avançados em Machine Learning: Diffusion Models</vt:lpstr>
      <vt:lpstr>Introdução</vt:lpstr>
      <vt:lpstr>Introdução</vt:lpstr>
      <vt:lpstr>Introdução</vt:lpstr>
      <vt:lpstr>Introdução</vt:lpstr>
      <vt:lpstr>Introdução</vt:lpstr>
      <vt:lpstr>Termodinâmica de não equilíbrio</vt:lpstr>
      <vt:lpstr>Termodinâmica de não equilíbrio</vt:lpstr>
      <vt:lpstr>Termodinâmica de não equilíbrio</vt:lpstr>
      <vt:lpstr>Modelos de difusão</vt:lpstr>
      <vt:lpstr>Processo de difusão direta</vt:lpstr>
      <vt:lpstr>Processo de difusão direta</vt:lpstr>
      <vt:lpstr>Processo de difusão direta</vt:lpstr>
      <vt:lpstr>Processo de difusão reversa</vt:lpstr>
      <vt:lpstr>Processo de difusão reversa</vt:lpstr>
      <vt:lpstr>Processo de difusão reversa</vt:lpstr>
      <vt:lpstr>Processo de difusão reversa</vt:lpstr>
      <vt:lpstr>Treinando um modelo de difusão</vt:lpstr>
      <vt:lpstr>Apresentação do PowerPoint</vt:lpstr>
      <vt:lpstr>Fundamentação teórica</vt:lpstr>
      <vt:lpstr>Arquitetura e funcionamento</vt:lpstr>
      <vt:lpstr>Treinamento e otimização</vt:lpstr>
      <vt:lpstr>Vantagens e desvantagens</vt:lpstr>
      <vt:lpstr>Exemplo(s) de aplicação</vt:lpstr>
      <vt:lpstr>Comparação com outros algoritmos</vt:lpstr>
      <vt:lpstr>Outros modelos generativos</vt:lpstr>
      <vt:lpstr>Apresentação do PowerPoint</vt:lpstr>
      <vt:lpstr>Referências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TP555 - Inteligência Artificial e Machine Learning</dc:title>
  <dc:creator>Felipe Augusto Pereira de Figueiredo</dc:creator>
  <cp:lastModifiedBy>Felipe Augusto Pereira de Figueiredo</cp:lastModifiedBy>
  <cp:revision>1810</cp:revision>
  <dcterms:created xsi:type="dcterms:W3CDTF">2020-01-20T13:50:05Z</dcterms:created>
  <dcterms:modified xsi:type="dcterms:W3CDTF">2024-02-22T18:28:27Z</dcterms:modified>
</cp:coreProperties>
</file>

<file path=docProps/thumbnail.jpeg>
</file>